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6858000" cx="12192000"/>
  <p:notesSz cx="13716000" cy="24384000"/>
  <p:embeddedFontLst>
    <p:embeddedFont>
      <p:font typeface="EB Garamond"/>
      <p:regular r:id="rId26"/>
      <p:bold r:id="rId27"/>
      <p:italic r:id="rId28"/>
      <p:boldItalic r:id="rId29"/>
    </p:embeddedFont>
    <p:embeddedFont>
      <p:font typeface="Arial Black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>
          <p15:clr>
            <a:srgbClr val="A4A3A4"/>
          </p15:clr>
        </p15:guide>
        <p15:guide id="2" pos="456">
          <p15:clr>
            <a:srgbClr val="A4A3A4"/>
          </p15:clr>
        </p15:guide>
        <p15:guide id="3" orient="horz" pos="2616">
          <p15:clr>
            <a:srgbClr val="A4A3A4"/>
          </p15:clr>
        </p15:guide>
        <p15:guide id="4" orient="horz" pos="3264">
          <p15:clr>
            <a:srgbClr val="A4A3A4"/>
          </p15:clr>
        </p15:guide>
        <p15:guide id="5" pos="6912">
          <p15:clr>
            <a:srgbClr val="A4A3A4"/>
          </p15:clr>
        </p15:guide>
        <p15:guide id="6" orient="horz" pos="2136">
          <p15:clr>
            <a:srgbClr val="A4A3A4"/>
          </p15:clr>
        </p15:guide>
        <p15:guide id="7" orient="horz" pos="4008">
          <p15:clr>
            <a:srgbClr val="A4A3A4"/>
          </p15:clr>
        </p15:guide>
        <p15:guide id="8" orient="horz" pos="1152">
          <p15:clr>
            <a:srgbClr val="A4A3A4"/>
          </p15:clr>
        </p15:guide>
        <p15:guide id="9" orient="horz" pos="2352">
          <p15:clr>
            <a:srgbClr val="A4A3A4"/>
          </p15:clr>
        </p15:guide>
        <p15:guide id="10" orient="horz" pos="1512">
          <p15:clr>
            <a:srgbClr val="A4A3A4"/>
          </p15:clr>
        </p15:guide>
        <p15:guide id="11" pos="7680">
          <p15:clr>
            <a:srgbClr val="A4A3A4"/>
          </p15:clr>
        </p15:guide>
        <p15:guide id="12" pos="6696">
          <p15:clr>
            <a:srgbClr val="A4A3A4"/>
          </p15:clr>
        </p15:guide>
        <p15:guide id="13" pos="1008">
          <p15:clr>
            <a:srgbClr val="A4A3A4"/>
          </p15:clr>
        </p15:guide>
        <p15:guide id="14" pos="1584">
          <p15:clr>
            <a:srgbClr val="A4A3A4"/>
          </p15:clr>
        </p15:guide>
        <p15:guide id="15" pos="2136">
          <p15:clr>
            <a:srgbClr val="A4A3A4"/>
          </p15:clr>
        </p15:guide>
        <p15:guide id="16" pos="2760">
          <p15:clr>
            <a:srgbClr val="A4A3A4"/>
          </p15:clr>
        </p15:guide>
        <p15:guide id="17" pos="3288">
          <p15:clr>
            <a:srgbClr val="A4A3A4"/>
          </p15:clr>
        </p15:guide>
        <p15:guide id="18" pos="4032">
          <p15:clr>
            <a:srgbClr val="A4A3A4"/>
          </p15:clr>
        </p15:guide>
        <p15:guide id="19" pos="4392">
          <p15:clr>
            <a:srgbClr val="A4A3A4"/>
          </p15:clr>
        </p15:guide>
        <p15:guide id="20" pos="4944">
          <p15:clr>
            <a:srgbClr val="A4A3A4"/>
          </p15:clr>
        </p15:guide>
        <p15:guide id="21" pos="5544">
          <p15:clr>
            <a:srgbClr val="A4A3A4"/>
          </p15:clr>
        </p15:guide>
        <p15:guide id="22" pos="6072">
          <p15:clr>
            <a:srgbClr val="A4A3A4"/>
          </p15:clr>
        </p15:guide>
        <p15:guide id="23" orient="horz" pos="2448">
          <p15:clr>
            <a:srgbClr val="A4A3A4"/>
          </p15:clr>
        </p15:guide>
        <p15:guide id="24" orient="horz" pos="960">
          <p15:clr>
            <a:srgbClr val="A4A3A4"/>
          </p15:clr>
        </p15:guide>
        <p15:guide id="25" pos="5256">
          <p15:clr>
            <a:srgbClr val="A4A3A4"/>
          </p15:clr>
        </p15:guide>
        <p15:guide id="26" pos="72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5D10BC-0C5E-448C-9E40-8755A5871D7A}">
  <a:tblStyle styleId="{2B5D10BC-0C5E-448C-9E40-8755A5871D7A}" styleName="Table_0">
    <a:wholeTbl>
      <a:tcTxStyle b="off" i="off">
        <a:font>
          <a:latin typeface="Sabon Next LT"/>
          <a:ea typeface="Sabon Next LT"/>
          <a:cs typeface="Sabon Next LT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5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5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DA713D50-8FF6-4EDE-9C83-FCBD1F5DAAA9}" styleName="Table_1">
    <a:wholeTbl>
      <a:tcTxStyle b="off" i="off">
        <a:font>
          <a:latin typeface="Sabon Next LT"/>
          <a:ea typeface="Sabon Next LT"/>
          <a:cs typeface="Sabon Next LT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4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4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/>
        <p:guide pos="456"/>
        <p:guide pos="2616" orient="horz"/>
        <p:guide pos="3264" orient="horz"/>
        <p:guide pos="6912"/>
        <p:guide pos="2136" orient="horz"/>
        <p:guide pos="4008" orient="horz"/>
        <p:guide pos="1152" orient="horz"/>
        <p:guide pos="2352" orient="horz"/>
        <p:guide pos="1512" orient="horz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pos="2448" orient="horz"/>
        <p:guide pos="960" orient="horz"/>
        <p:guide pos="5256"/>
        <p:guide pos="72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EBGaramond-regular.fntdata"/><Relationship Id="rId25" Type="http://schemas.openxmlformats.org/officeDocument/2006/relationships/slide" Target="slides/slide18.xml"/><Relationship Id="rId28" Type="http://schemas.openxmlformats.org/officeDocument/2006/relationships/font" Target="fonts/EBGaramond-italic.fntdata"/><Relationship Id="rId27" Type="http://schemas.openxmlformats.org/officeDocument/2006/relationships/font" Target="fonts/EBGaramond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EBGaramond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schemas.openxmlformats.org/officeDocument/2006/relationships/font" Target="fonts/ArialBlack-regular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9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9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0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0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1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1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2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2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3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13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4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p14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5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" name="Google Shape;553;p15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Principals: Based on your enrollment, please give your GO Team the information on how you plan to account for any budget changes due to leveling.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889b4f3fb2_0_0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g2889b4f3fb2_0_0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889b4f3fb2_0_5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2889b4f3fb2_0_5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4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4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5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6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7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84d325226d_0_3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g284d325226d_0_3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8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11" name="Google Shape;11;p2"/>
          <p:cNvSpPr/>
          <p:nvPr/>
        </p:nvSpPr>
        <p:spPr>
          <a:xfrm>
            <a:off x="0" y="0"/>
            <a:ext cx="5295900" cy="6877050"/>
          </a:xfrm>
          <a:custGeom>
            <a:rect b="b" l="l" r="r" t="t"/>
            <a:pathLst>
              <a:path extrusionOk="0" h="6877050" w="529590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600201" y="1153228"/>
            <a:ext cx="9191625" cy="5704772"/>
          </a:xfrm>
          <a:custGeom>
            <a:rect b="b" l="l" r="r" t="t"/>
            <a:pathLst>
              <a:path extrusionOk="0" h="5704772" w="9191625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795588" y="0"/>
            <a:ext cx="6803142" cy="5396474"/>
          </a:xfrm>
          <a:custGeom>
            <a:rect b="b" l="l" r="r" t="t"/>
            <a:pathLst>
              <a:path extrusionOk="0" h="5396474" w="6803142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3403092" y="1984248"/>
            <a:ext cx="5385816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4349496" y="3483864"/>
            <a:ext cx="3493008" cy="878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4">
  <p:cSld name="Team x4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9" name="Google Shape;89;p11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1"/>
          <p:cNvSpPr/>
          <p:nvPr>
            <p:ph idx="2" type="pic"/>
          </p:nvPr>
        </p:nvSpPr>
        <p:spPr>
          <a:xfrm>
            <a:off x="758905" y="2392023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758905" y="4989515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3" type="body"/>
          </p:nvPr>
        </p:nvSpPr>
        <p:spPr>
          <a:xfrm>
            <a:off x="916885" y="5599755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4" type="pic"/>
          </p:nvPr>
        </p:nvSpPr>
        <p:spPr>
          <a:xfrm>
            <a:off x="3517361" y="2392619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95" name="Google Shape;95;p11"/>
          <p:cNvSpPr txBox="1"/>
          <p:nvPr>
            <p:ph idx="5" type="body"/>
          </p:nvPr>
        </p:nvSpPr>
        <p:spPr>
          <a:xfrm>
            <a:off x="3516747" y="4990111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6" type="body"/>
          </p:nvPr>
        </p:nvSpPr>
        <p:spPr>
          <a:xfrm>
            <a:off x="3674073" y="5600351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1"/>
          <p:cNvSpPr/>
          <p:nvPr>
            <p:ph idx="7" type="pic"/>
          </p:nvPr>
        </p:nvSpPr>
        <p:spPr>
          <a:xfrm>
            <a:off x="6275817" y="2393215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98" name="Google Shape;98;p11"/>
          <p:cNvSpPr txBox="1"/>
          <p:nvPr>
            <p:ph idx="8" type="body"/>
          </p:nvPr>
        </p:nvSpPr>
        <p:spPr>
          <a:xfrm>
            <a:off x="6274589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9" type="body"/>
          </p:nvPr>
        </p:nvSpPr>
        <p:spPr>
          <a:xfrm>
            <a:off x="6432529" y="5600947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1"/>
          <p:cNvSpPr/>
          <p:nvPr>
            <p:ph idx="13" type="pic"/>
          </p:nvPr>
        </p:nvSpPr>
        <p:spPr>
          <a:xfrm>
            <a:off x="9034272" y="2393215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01" name="Google Shape;101;p11"/>
          <p:cNvSpPr txBox="1"/>
          <p:nvPr>
            <p:ph idx="14" type="body"/>
          </p:nvPr>
        </p:nvSpPr>
        <p:spPr>
          <a:xfrm>
            <a:off x="9032431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1"/>
          <p:cNvSpPr txBox="1"/>
          <p:nvPr>
            <p:ph idx="15" type="body"/>
          </p:nvPr>
        </p:nvSpPr>
        <p:spPr>
          <a:xfrm>
            <a:off x="9190984" y="5600947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8">
  <p:cSld name="Team x8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 txBox="1"/>
          <p:nvPr>
            <p:ph type="title"/>
          </p:nvPr>
        </p:nvSpPr>
        <p:spPr>
          <a:xfrm>
            <a:off x="758952" y="539496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2"/>
          <p:cNvSpPr/>
          <p:nvPr>
            <p:ph idx="2" type="pic"/>
          </p:nvPr>
        </p:nvSpPr>
        <p:spPr>
          <a:xfrm>
            <a:off x="1271016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07" name="Google Shape;107;p12"/>
          <p:cNvSpPr txBox="1"/>
          <p:nvPr>
            <p:ph idx="1" type="body"/>
          </p:nvPr>
        </p:nvSpPr>
        <p:spPr>
          <a:xfrm>
            <a:off x="1271016" y="319125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2"/>
          <p:cNvSpPr txBox="1"/>
          <p:nvPr>
            <p:ph idx="3" type="body"/>
          </p:nvPr>
        </p:nvSpPr>
        <p:spPr>
          <a:xfrm>
            <a:off x="1271016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2"/>
          <p:cNvSpPr/>
          <p:nvPr>
            <p:ph idx="4" type="pic"/>
          </p:nvPr>
        </p:nvSpPr>
        <p:spPr>
          <a:xfrm>
            <a:off x="1271016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10" name="Google Shape;110;p12"/>
          <p:cNvSpPr txBox="1"/>
          <p:nvPr>
            <p:ph idx="5" type="body"/>
          </p:nvPr>
        </p:nvSpPr>
        <p:spPr>
          <a:xfrm>
            <a:off x="1271016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2"/>
          <p:cNvSpPr txBox="1"/>
          <p:nvPr>
            <p:ph idx="6" type="body"/>
          </p:nvPr>
        </p:nvSpPr>
        <p:spPr>
          <a:xfrm>
            <a:off x="1271016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2"/>
          <p:cNvSpPr/>
          <p:nvPr>
            <p:ph idx="7" type="pic"/>
          </p:nvPr>
        </p:nvSpPr>
        <p:spPr>
          <a:xfrm>
            <a:off x="3828288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13" name="Google Shape;113;p12"/>
          <p:cNvSpPr txBox="1"/>
          <p:nvPr>
            <p:ph idx="8" type="body"/>
          </p:nvPr>
        </p:nvSpPr>
        <p:spPr>
          <a:xfrm>
            <a:off x="3828288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2"/>
          <p:cNvSpPr txBox="1"/>
          <p:nvPr>
            <p:ph idx="9" type="body"/>
          </p:nvPr>
        </p:nvSpPr>
        <p:spPr>
          <a:xfrm>
            <a:off x="3828288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2"/>
          <p:cNvSpPr/>
          <p:nvPr>
            <p:ph idx="13" type="pic"/>
          </p:nvPr>
        </p:nvSpPr>
        <p:spPr>
          <a:xfrm>
            <a:off x="3828288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16" name="Google Shape;116;p12"/>
          <p:cNvSpPr txBox="1"/>
          <p:nvPr>
            <p:ph idx="14" type="body"/>
          </p:nvPr>
        </p:nvSpPr>
        <p:spPr>
          <a:xfrm>
            <a:off x="3828288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2"/>
          <p:cNvSpPr txBox="1"/>
          <p:nvPr>
            <p:ph idx="15" type="body"/>
          </p:nvPr>
        </p:nvSpPr>
        <p:spPr>
          <a:xfrm>
            <a:off x="3828288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2"/>
          <p:cNvSpPr/>
          <p:nvPr>
            <p:ph idx="16" type="pic"/>
          </p:nvPr>
        </p:nvSpPr>
        <p:spPr>
          <a:xfrm>
            <a:off x="6385560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19" name="Google Shape;119;p12"/>
          <p:cNvSpPr txBox="1"/>
          <p:nvPr>
            <p:ph idx="17" type="body"/>
          </p:nvPr>
        </p:nvSpPr>
        <p:spPr>
          <a:xfrm>
            <a:off x="6385560" y="319125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2"/>
          <p:cNvSpPr txBox="1"/>
          <p:nvPr>
            <p:ph idx="18" type="body"/>
          </p:nvPr>
        </p:nvSpPr>
        <p:spPr>
          <a:xfrm>
            <a:off x="6385560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2"/>
          <p:cNvSpPr/>
          <p:nvPr>
            <p:ph idx="19" type="pic"/>
          </p:nvPr>
        </p:nvSpPr>
        <p:spPr>
          <a:xfrm>
            <a:off x="6385560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2" name="Google Shape;122;p12"/>
          <p:cNvSpPr txBox="1"/>
          <p:nvPr>
            <p:ph idx="20" type="body"/>
          </p:nvPr>
        </p:nvSpPr>
        <p:spPr>
          <a:xfrm>
            <a:off x="6385560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2"/>
          <p:cNvSpPr txBox="1"/>
          <p:nvPr>
            <p:ph idx="21" type="body"/>
          </p:nvPr>
        </p:nvSpPr>
        <p:spPr>
          <a:xfrm>
            <a:off x="6385560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12"/>
          <p:cNvSpPr/>
          <p:nvPr>
            <p:ph idx="22" type="pic"/>
          </p:nvPr>
        </p:nvSpPr>
        <p:spPr>
          <a:xfrm>
            <a:off x="8942832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5" name="Google Shape;125;p12"/>
          <p:cNvSpPr txBox="1"/>
          <p:nvPr>
            <p:ph idx="23" type="body"/>
          </p:nvPr>
        </p:nvSpPr>
        <p:spPr>
          <a:xfrm>
            <a:off x="8942832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12"/>
          <p:cNvSpPr txBox="1"/>
          <p:nvPr>
            <p:ph idx="24" type="body"/>
          </p:nvPr>
        </p:nvSpPr>
        <p:spPr>
          <a:xfrm>
            <a:off x="8942832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2"/>
          <p:cNvSpPr/>
          <p:nvPr>
            <p:ph idx="25" type="pic"/>
          </p:nvPr>
        </p:nvSpPr>
        <p:spPr>
          <a:xfrm>
            <a:off x="8942832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8" name="Google Shape;128;p12"/>
          <p:cNvSpPr txBox="1"/>
          <p:nvPr>
            <p:ph idx="26" type="body"/>
          </p:nvPr>
        </p:nvSpPr>
        <p:spPr>
          <a:xfrm>
            <a:off x="8942832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2"/>
          <p:cNvSpPr txBox="1"/>
          <p:nvPr>
            <p:ph idx="27" type="body"/>
          </p:nvPr>
        </p:nvSpPr>
        <p:spPr>
          <a:xfrm>
            <a:off x="8942832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umn">
  <p:cSld name="5 Column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685338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2" name="Google Shape;132;p13"/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rgbClr val="FAEB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3" name="Google Shape;133;p13"/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4" name="Google Shape;134;p13"/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rgbClr val="FAEB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6" name="Google Shape;136;p13"/>
          <p:cNvSpPr txBox="1"/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3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13"/>
          <p:cNvSpPr txBox="1"/>
          <p:nvPr>
            <p:ph idx="1" type="body"/>
          </p:nvPr>
        </p:nvSpPr>
        <p:spPr>
          <a:xfrm>
            <a:off x="685338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9" name="Google Shape;139;p13"/>
          <p:cNvSpPr/>
          <p:nvPr>
            <p:ph idx="2" type="pic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0" name="Google Shape;140;p13"/>
          <p:cNvSpPr txBox="1"/>
          <p:nvPr>
            <p:ph idx="3" type="body"/>
          </p:nvPr>
        </p:nvSpPr>
        <p:spPr>
          <a:xfrm>
            <a:off x="731058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13"/>
          <p:cNvSpPr txBox="1"/>
          <p:nvPr>
            <p:ph idx="4" type="body"/>
          </p:nvPr>
        </p:nvSpPr>
        <p:spPr>
          <a:xfrm>
            <a:off x="2900910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2" name="Google Shape;142;p13"/>
          <p:cNvSpPr/>
          <p:nvPr>
            <p:ph idx="5" type="pic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43" name="Google Shape;143;p13"/>
          <p:cNvSpPr txBox="1"/>
          <p:nvPr>
            <p:ph idx="6" type="body"/>
          </p:nvPr>
        </p:nvSpPr>
        <p:spPr>
          <a:xfrm>
            <a:off x="2946630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13"/>
          <p:cNvSpPr txBox="1"/>
          <p:nvPr>
            <p:ph idx="7" type="body"/>
          </p:nvPr>
        </p:nvSpPr>
        <p:spPr>
          <a:xfrm>
            <a:off x="5116484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5" name="Google Shape;145;p13"/>
          <p:cNvSpPr/>
          <p:nvPr>
            <p:ph idx="8" type="pic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6" name="Google Shape;146;p13"/>
          <p:cNvSpPr txBox="1"/>
          <p:nvPr>
            <p:ph idx="9" type="body"/>
          </p:nvPr>
        </p:nvSpPr>
        <p:spPr>
          <a:xfrm>
            <a:off x="5162204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13"/>
          <p:cNvSpPr txBox="1"/>
          <p:nvPr>
            <p:ph idx="13" type="body"/>
          </p:nvPr>
        </p:nvSpPr>
        <p:spPr>
          <a:xfrm>
            <a:off x="7332057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8" name="Google Shape;148;p13"/>
          <p:cNvSpPr/>
          <p:nvPr>
            <p:ph idx="14" type="pic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49" name="Google Shape;149;p13"/>
          <p:cNvSpPr txBox="1"/>
          <p:nvPr>
            <p:ph idx="15" type="body"/>
          </p:nvPr>
        </p:nvSpPr>
        <p:spPr>
          <a:xfrm>
            <a:off x="7377777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13"/>
          <p:cNvSpPr txBox="1"/>
          <p:nvPr>
            <p:ph idx="16" type="body"/>
          </p:nvPr>
        </p:nvSpPr>
        <p:spPr>
          <a:xfrm>
            <a:off x="9547629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1" name="Google Shape;151;p13"/>
          <p:cNvSpPr/>
          <p:nvPr>
            <p:ph idx="17" type="pic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52" name="Google Shape;152;p13"/>
          <p:cNvSpPr txBox="1"/>
          <p:nvPr>
            <p:ph idx="18" type="body"/>
          </p:nvPr>
        </p:nvSpPr>
        <p:spPr>
          <a:xfrm>
            <a:off x="9593349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/>
          <p:nvPr/>
        </p:nvSpPr>
        <p:spPr>
          <a:xfrm>
            <a:off x="0" y="0"/>
            <a:ext cx="2838450" cy="2857958"/>
          </a:xfrm>
          <a:custGeom>
            <a:rect b="b" l="l" r="r" t="t"/>
            <a:pathLst>
              <a:path extrusionOk="0" h="2857958" w="2838450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5" name="Google Shape;155;p14"/>
          <p:cNvSpPr/>
          <p:nvPr/>
        </p:nvSpPr>
        <p:spPr>
          <a:xfrm>
            <a:off x="1" y="-1"/>
            <a:ext cx="1970627" cy="1990267"/>
          </a:xfrm>
          <a:custGeom>
            <a:rect b="b" l="l" r="r" t="t"/>
            <a:pathLst>
              <a:path extrusionOk="0" h="1990267" w="197062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6" name="Google Shape;156;p14"/>
          <p:cNvSpPr/>
          <p:nvPr/>
        </p:nvSpPr>
        <p:spPr>
          <a:xfrm>
            <a:off x="1" y="1"/>
            <a:ext cx="1003449" cy="1013015"/>
          </a:xfrm>
          <a:custGeom>
            <a:rect b="b" l="l" r="r" t="t"/>
            <a:pathLst>
              <a:path extrusionOk="0" h="1013015" w="1003449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7" name="Google Shape;157;p14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4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preencoded.png" id="159" name="Google Shape;159;p14"/>
          <p:cNvSpPr/>
          <p:nvPr/>
        </p:nvSpPr>
        <p:spPr>
          <a:xfrm>
            <a:off x="1458332" y="590133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0" name="Google Shape;160;p14"/>
          <p:cNvSpPr txBox="1"/>
          <p:nvPr>
            <p:ph idx="1" type="body"/>
          </p:nvPr>
        </p:nvSpPr>
        <p:spPr>
          <a:xfrm>
            <a:off x="685338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1" name="Google Shape;161;p14"/>
          <p:cNvSpPr txBox="1"/>
          <p:nvPr>
            <p:ph idx="2" type="body"/>
          </p:nvPr>
        </p:nvSpPr>
        <p:spPr>
          <a:xfrm>
            <a:off x="2900911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2" name="Google Shape;162;p14"/>
          <p:cNvSpPr txBox="1"/>
          <p:nvPr>
            <p:ph idx="3" type="body"/>
          </p:nvPr>
        </p:nvSpPr>
        <p:spPr>
          <a:xfrm>
            <a:off x="5116484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3" name="Google Shape;163;p14"/>
          <p:cNvSpPr txBox="1"/>
          <p:nvPr>
            <p:ph idx="4" type="body"/>
          </p:nvPr>
        </p:nvSpPr>
        <p:spPr>
          <a:xfrm>
            <a:off x="7332057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4" name="Google Shape;164;p14"/>
          <p:cNvSpPr txBox="1"/>
          <p:nvPr>
            <p:ph idx="5" type="body"/>
          </p:nvPr>
        </p:nvSpPr>
        <p:spPr>
          <a:xfrm>
            <a:off x="9547629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5" name="Google Shape;165;p14"/>
          <p:cNvSpPr txBox="1"/>
          <p:nvPr>
            <p:ph idx="6" type="body"/>
          </p:nvPr>
        </p:nvSpPr>
        <p:spPr>
          <a:xfrm>
            <a:off x="685338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14"/>
          <p:cNvSpPr txBox="1"/>
          <p:nvPr>
            <p:ph idx="7" type="body"/>
          </p:nvPr>
        </p:nvSpPr>
        <p:spPr>
          <a:xfrm>
            <a:off x="2900911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14"/>
          <p:cNvSpPr txBox="1"/>
          <p:nvPr>
            <p:ph idx="8" type="body"/>
          </p:nvPr>
        </p:nvSpPr>
        <p:spPr>
          <a:xfrm>
            <a:off x="5116484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14"/>
          <p:cNvSpPr txBox="1"/>
          <p:nvPr>
            <p:ph idx="9" type="body"/>
          </p:nvPr>
        </p:nvSpPr>
        <p:spPr>
          <a:xfrm>
            <a:off x="7332057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14"/>
          <p:cNvSpPr txBox="1"/>
          <p:nvPr>
            <p:ph idx="13" type="body"/>
          </p:nvPr>
        </p:nvSpPr>
        <p:spPr>
          <a:xfrm>
            <a:off x="9547629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70" name="Google Shape;170;p14"/>
          <p:cNvCxnSpPr/>
          <p:nvPr/>
        </p:nvCxnSpPr>
        <p:spPr>
          <a:xfrm>
            <a:off x="739398" y="4187681"/>
            <a:ext cx="10812360" cy="0"/>
          </a:xfrm>
          <a:prstGeom prst="straightConnector1">
            <a:avLst/>
          </a:prstGeom>
          <a:noFill/>
          <a:ln cap="flat" cmpd="sng" w="12700">
            <a:solidFill>
              <a:srgbClr val="F0CAA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/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5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15"/>
          <p:cNvSpPr txBox="1"/>
          <p:nvPr>
            <p:ph idx="1" type="body"/>
          </p:nvPr>
        </p:nvSpPr>
        <p:spPr>
          <a:xfrm>
            <a:off x="713232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5" name="Google Shape;175;p15"/>
          <p:cNvSpPr/>
          <p:nvPr>
            <p:ph idx="2" type="pic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76" name="Google Shape;176;p15"/>
          <p:cNvSpPr txBox="1"/>
          <p:nvPr>
            <p:ph idx="3" type="body"/>
          </p:nvPr>
        </p:nvSpPr>
        <p:spPr>
          <a:xfrm>
            <a:off x="992124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15"/>
          <p:cNvSpPr txBox="1"/>
          <p:nvPr>
            <p:ph idx="4" type="body"/>
          </p:nvPr>
        </p:nvSpPr>
        <p:spPr>
          <a:xfrm>
            <a:off x="4443984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8" name="Google Shape;178;p15"/>
          <p:cNvSpPr/>
          <p:nvPr>
            <p:ph idx="5" type="pic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79" name="Google Shape;179;p15"/>
          <p:cNvSpPr txBox="1"/>
          <p:nvPr>
            <p:ph idx="6" type="body"/>
          </p:nvPr>
        </p:nvSpPr>
        <p:spPr>
          <a:xfrm>
            <a:off x="4722876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15"/>
          <p:cNvSpPr txBox="1"/>
          <p:nvPr>
            <p:ph idx="7" type="body"/>
          </p:nvPr>
        </p:nvSpPr>
        <p:spPr>
          <a:xfrm>
            <a:off x="8092440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1" name="Google Shape;181;p15"/>
          <p:cNvSpPr/>
          <p:nvPr>
            <p:ph idx="8" type="pic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82" name="Google Shape;182;p15"/>
          <p:cNvSpPr txBox="1"/>
          <p:nvPr>
            <p:ph idx="9" type="body"/>
          </p:nvPr>
        </p:nvSpPr>
        <p:spPr>
          <a:xfrm>
            <a:off x="8371332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bg>
      <p:bgPr>
        <a:solidFill>
          <a:schemeClr val="accent6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/>
          <p:nvPr/>
        </p:nvSpPr>
        <p:spPr>
          <a:xfrm>
            <a:off x="0" y="0"/>
            <a:ext cx="8948738" cy="6858000"/>
          </a:xfrm>
          <a:custGeom>
            <a:rect b="b" l="l" r="r" t="t"/>
            <a:pathLst>
              <a:path extrusionOk="0" h="6858000" w="8948738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185" name="Google Shape;185;p16"/>
          <p:cNvSpPr/>
          <p:nvPr/>
        </p:nvSpPr>
        <p:spPr>
          <a:xfrm>
            <a:off x="7538626" y="13142"/>
            <a:ext cx="4653374" cy="6831717"/>
          </a:xfrm>
          <a:custGeom>
            <a:rect b="b" l="l" r="r" t="t"/>
            <a:pathLst>
              <a:path extrusionOk="0" h="6831717" w="4653374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86" name="Google Shape;18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6"/>
          <p:cNvSpPr txBox="1"/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lv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6"/>
          <p:cNvSpPr txBox="1"/>
          <p:nvPr>
            <p:ph idx="1" type="subTitle"/>
          </p:nvPr>
        </p:nvSpPr>
        <p:spPr>
          <a:xfrm>
            <a:off x="1545336" y="2846832"/>
            <a:ext cx="4169664" cy="2176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190" name="Google Shape;190;p17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91" name="Google Shape;19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7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193" name="Google Shape;193;p17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94" name="Google Shape;1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7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17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17"/>
          <p:cNvSpPr txBox="1"/>
          <p:nvPr>
            <p:ph idx="1" type="body"/>
          </p:nvPr>
        </p:nvSpPr>
        <p:spPr>
          <a:xfrm>
            <a:off x="368503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17"/>
          <p:cNvSpPr txBox="1"/>
          <p:nvPr>
            <p:ph idx="2" type="body"/>
          </p:nvPr>
        </p:nvSpPr>
        <p:spPr>
          <a:xfrm>
            <a:off x="775411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1" name="Google Shape;201;p18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2" name="Google Shape;202;p18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27083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8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18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7" name="Google Shape;207;p19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8" name="Google Shape;208;p19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1" name="Google Shape;211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3" name="Google Shape;213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4" name="Google Shape;214;p20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18" name="Google Shape;18;p3"/>
            <p:cNvSpPr/>
            <p:nvPr/>
          </p:nvSpPr>
          <p:spPr>
            <a:xfrm>
              <a:off x="5009037" y="25257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8589536" y="2525712"/>
              <a:ext cx="3589694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 rot="10800000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21" name="Google Shape;21;p3"/>
            <p:cNvSpPr/>
            <p:nvPr/>
          </p:nvSpPr>
          <p:spPr>
            <a:xfrm>
              <a:off x="5183405" y="26781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763903" y="2678112"/>
              <a:ext cx="3589695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descr="preencoded.png" id="23" name="Google Shape;23;p3"/>
          <p:cNvSpPr/>
          <p:nvPr/>
        </p:nvSpPr>
        <p:spPr>
          <a:xfrm>
            <a:off x="7642518" y="4577658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" name="Google Shape;24;p3"/>
          <p:cNvSpPr txBox="1"/>
          <p:nvPr>
            <p:ph type="title"/>
          </p:nvPr>
        </p:nvSpPr>
        <p:spPr>
          <a:xfrm>
            <a:off x="1499616" y="1901952"/>
            <a:ext cx="5693664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499616" y="2770632"/>
            <a:ext cx="5693664" cy="3122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7" name="Google Shape;217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0" name="Google Shape;220;p21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 txBox="1"/>
          <p:nvPr>
            <p:ph type="title"/>
          </p:nvPr>
        </p:nvSpPr>
        <p:spPr>
          <a:xfrm>
            <a:off x="5394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3"/>
          <p:cNvSpPr txBox="1"/>
          <p:nvPr>
            <p:ph idx="1" type="body"/>
          </p:nvPr>
        </p:nvSpPr>
        <p:spPr>
          <a:xfrm>
            <a:off x="1179576" y="1911096"/>
            <a:ext cx="9829800" cy="385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" name="Google Shape;23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p23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3"/>
          <p:cNvSpPr/>
          <p:nvPr/>
        </p:nvSpPr>
        <p:spPr>
          <a:xfrm flipH="1">
            <a:off x="123536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/>
          <p:nvPr/>
        </p:nvSpPr>
        <p:spPr>
          <a:xfrm>
            <a:off x="4000500" y="1087403"/>
            <a:ext cx="8191500" cy="5770597"/>
          </a:xfrm>
          <a:custGeom>
            <a:rect b="b" l="l" r="r" t="t"/>
            <a:pathLst>
              <a:path extrusionOk="0" h="5770597" w="8191500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6" name="Google Shape;236;p24"/>
          <p:cNvCxnSpPr/>
          <p:nvPr/>
        </p:nvCxnSpPr>
        <p:spPr>
          <a:xfrm>
            <a:off x="406241" y="183933"/>
            <a:ext cx="0" cy="1597708"/>
          </a:xfrm>
          <a:prstGeom prst="straightConnector1">
            <a:avLst/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37" name="Google Shape;237;p24"/>
          <p:cNvSpPr/>
          <p:nvPr/>
        </p:nvSpPr>
        <p:spPr>
          <a:xfrm>
            <a:off x="5292348" y="1"/>
            <a:ext cx="2279742" cy="1267785"/>
          </a:xfrm>
          <a:custGeom>
            <a:rect b="b" l="l" r="r" t="t"/>
            <a:pathLst>
              <a:path extrusionOk="0" h="1267785" w="2279742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4"/>
          <p:cNvSpPr/>
          <p:nvPr/>
        </p:nvSpPr>
        <p:spPr>
          <a:xfrm>
            <a:off x="10208695" y="1"/>
            <a:ext cx="1135066" cy="477997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4"/>
          <p:cNvSpPr/>
          <p:nvPr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4"/>
          <p:cNvSpPr/>
          <p:nvPr/>
        </p:nvSpPr>
        <p:spPr>
          <a:xfrm flipH="1">
            <a:off x="0" y="2949740"/>
            <a:ext cx="1186451" cy="1771650"/>
          </a:xfrm>
          <a:custGeom>
            <a:rect b="b" l="l" r="r" t="t"/>
            <a:pathLst>
              <a:path extrusionOk="0" h="1771650" w="1186451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4"/>
          <p:cNvSpPr/>
          <p:nvPr/>
        </p:nvSpPr>
        <p:spPr>
          <a:xfrm rot="-5400000">
            <a:off x="1539683" y="4203427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4"/>
          <p:cNvSpPr txBox="1"/>
          <p:nvPr>
            <p:ph type="ctrTitle"/>
          </p:nvPr>
        </p:nvSpPr>
        <p:spPr>
          <a:xfrm>
            <a:off x="5093208" y="2743200"/>
            <a:ext cx="6592824" cy="2386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4"/>
          <p:cNvSpPr txBox="1"/>
          <p:nvPr>
            <p:ph idx="1" type="subTitle"/>
          </p:nvPr>
        </p:nvSpPr>
        <p:spPr>
          <a:xfrm>
            <a:off x="5093208" y="5221224"/>
            <a:ext cx="6592824" cy="9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/>
          <p:nvPr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5"/>
          <p:cNvSpPr/>
          <p:nvPr/>
        </p:nvSpPr>
        <p:spPr>
          <a:xfrm rot="-1790889">
            <a:off x="8683720" y="941148"/>
            <a:ext cx="2987899" cy="2987899"/>
          </a:xfrm>
          <a:prstGeom prst="arc">
            <a:avLst>
              <a:gd fmla="val 15817365" name="adj1"/>
              <a:gd fmla="val 178138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5"/>
          <p:cNvSpPr/>
          <p:nvPr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5"/>
          <p:cNvSpPr txBox="1"/>
          <p:nvPr>
            <p:ph type="title"/>
          </p:nvPr>
        </p:nvSpPr>
        <p:spPr>
          <a:xfrm>
            <a:off x="1170432" y="1399032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25"/>
          <p:cNvSpPr txBox="1"/>
          <p:nvPr>
            <p:ph idx="1" type="body"/>
          </p:nvPr>
        </p:nvSpPr>
        <p:spPr>
          <a:xfrm>
            <a:off x="5788152" y="1527048"/>
            <a:ext cx="5111496" cy="3931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 small pictures">
  <p:cSld name="Title and Content 2 small pictures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/>
          <p:nvPr>
            <p:ph idx="2" type="pic"/>
          </p:nvPr>
        </p:nvSpPr>
        <p:spPr>
          <a:xfrm>
            <a:off x="7200479" y="1150210"/>
            <a:ext cx="2207046" cy="2204178"/>
          </a:xfrm>
          <a:prstGeom prst="rect">
            <a:avLst/>
          </a:prstGeom>
          <a:noFill/>
          <a:ln>
            <a:noFill/>
          </a:ln>
        </p:spPr>
      </p:sp>
      <p:sp>
        <p:nvSpPr>
          <p:cNvPr id="254" name="Google Shape;254;p26"/>
          <p:cNvSpPr/>
          <p:nvPr>
            <p:ph idx="3" type="pic"/>
          </p:nvPr>
        </p:nvSpPr>
        <p:spPr>
          <a:xfrm>
            <a:off x="8444632" y="2579683"/>
            <a:ext cx="3096807" cy="3096807"/>
          </a:xfrm>
          <a:prstGeom prst="rect">
            <a:avLst/>
          </a:prstGeom>
          <a:noFill/>
          <a:ln>
            <a:noFill/>
          </a:ln>
        </p:spPr>
      </p:sp>
      <p:sp>
        <p:nvSpPr>
          <p:cNvPr id="255" name="Google Shape;255;p26"/>
          <p:cNvSpPr txBox="1"/>
          <p:nvPr>
            <p:ph type="title"/>
          </p:nvPr>
        </p:nvSpPr>
        <p:spPr>
          <a:xfrm>
            <a:off x="539496" y="365124"/>
            <a:ext cx="580644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6"/>
          <p:cNvSpPr txBox="1"/>
          <p:nvPr>
            <p:ph idx="1" type="body"/>
          </p:nvPr>
        </p:nvSpPr>
        <p:spPr>
          <a:xfrm>
            <a:off x="539496" y="1825625"/>
            <a:ext cx="5806440" cy="4352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" name="Google Shape;259;p26"/>
          <p:cNvSpPr/>
          <p:nvPr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6"/>
          <p:cNvSpPr/>
          <p:nvPr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cap="flat" cmpd="sng" w="1270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/>
          <p:nvPr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7"/>
          <p:cNvSpPr/>
          <p:nvPr/>
        </p:nvSpPr>
        <p:spPr>
          <a:xfrm flipH="1" rot="-1577571">
            <a:off x="2494119" y="-28502"/>
            <a:ext cx="6816262" cy="6816262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>
                <a:alpha val="94901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7"/>
          <p:cNvSpPr txBox="1"/>
          <p:nvPr>
            <p:ph type="title"/>
          </p:nvPr>
        </p:nvSpPr>
        <p:spPr>
          <a:xfrm>
            <a:off x="3319272" y="1380744"/>
            <a:ext cx="5559552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7"/>
          <p:cNvSpPr txBox="1"/>
          <p:nvPr>
            <p:ph idx="1" type="body"/>
          </p:nvPr>
        </p:nvSpPr>
        <p:spPr>
          <a:xfrm>
            <a:off x="3319272" y="4078224"/>
            <a:ext cx="5559552" cy="1536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1" name="Google Shape;271;p28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8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8"/>
          <p:cNvSpPr txBox="1"/>
          <p:nvPr>
            <p:ph idx="1" type="body"/>
          </p:nvPr>
        </p:nvSpPr>
        <p:spPr>
          <a:xfrm>
            <a:off x="838200" y="1911096"/>
            <a:ext cx="10515600" cy="385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 with picture">
  <p:cSld name="Quote slide with picture">
    <p:bg>
      <p:bgPr>
        <a:solidFill>
          <a:schemeClr val="dk1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"/>
          <p:cNvSpPr/>
          <p:nvPr>
            <p:ph idx="2" type="pic"/>
          </p:nvPr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76" name="Google Shape;276;p29"/>
          <p:cNvSpPr txBox="1"/>
          <p:nvPr>
            <p:ph type="title"/>
          </p:nvPr>
        </p:nvSpPr>
        <p:spPr>
          <a:xfrm>
            <a:off x="3111500" y="370600"/>
            <a:ext cx="5923842" cy="5923842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anchorCtr="0" anchor="b" bIns="2331700" lIns="457200" spcFirstLastPara="1" rIns="4572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29"/>
          <p:cNvSpPr txBox="1"/>
          <p:nvPr>
            <p:ph idx="1" type="body"/>
          </p:nvPr>
        </p:nvSpPr>
        <p:spPr>
          <a:xfrm>
            <a:off x="3575304" y="4379976"/>
            <a:ext cx="5038344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8" name="Google Shape;27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4" name="Google Shape;284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6" name="Google Shape;286;p30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0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1" name="Google Shape;291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" name="Google Shape;292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3" name="Google Shape;293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" name="Google Shape;29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31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1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2062836" y="686475"/>
            <a:ext cx="7774629" cy="6193018"/>
          </a:xfrm>
          <a:custGeom>
            <a:rect b="b" l="l" r="r" t="t"/>
            <a:pathLst>
              <a:path extrusionOk="0" h="6193018" w="7774629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rgbClr val="F8E4CF">
              <a:alpha val="9882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7610252" y="1"/>
            <a:ext cx="2273668" cy="3147998"/>
          </a:xfrm>
          <a:custGeom>
            <a:rect b="b" l="l" r="r" t="t"/>
            <a:pathLst>
              <a:path extrusionOk="0" h="3147998" w="227366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9883919" y="2"/>
            <a:ext cx="2254928" cy="3141557"/>
          </a:xfrm>
          <a:custGeom>
            <a:rect b="b" l="l" r="r" t="t"/>
            <a:pathLst>
              <a:path extrusionOk="0" h="3141557" w="2254928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8395730" y="2"/>
            <a:ext cx="2959203" cy="2352793"/>
          </a:xfrm>
          <a:custGeom>
            <a:rect b="b" l="l" r="r" t="t"/>
            <a:pathLst>
              <a:path extrusionOk="0" h="2352793" w="295920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1390854" y="3130662"/>
            <a:ext cx="3106248" cy="3748831"/>
          </a:xfrm>
          <a:custGeom>
            <a:rect b="b" l="l" r="r" t="t"/>
            <a:pathLst>
              <a:path extrusionOk="0" h="3748831" w="3106248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882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130661"/>
            <a:ext cx="1400640" cy="3748832"/>
          </a:xfrm>
          <a:custGeom>
            <a:rect b="b" l="l" r="r" t="t"/>
            <a:pathLst>
              <a:path extrusionOk="0" h="3748832" w="1400640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3" name="Google Shape;33;p4"/>
          <p:cNvSpPr txBox="1"/>
          <p:nvPr>
            <p:ph type="title"/>
          </p:nvPr>
        </p:nvSpPr>
        <p:spPr>
          <a:xfrm>
            <a:off x="2895600" y="3776472"/>
            <a:ext cx="640080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2895600" y="4718304"/>
            <a:ext cx="6400800" cy="512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3 column">
  <p:cSld name="Comparison 3 column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32"/>
          <p:cNvSpPr txBox="1"/>
          <p:nvPr>
            <p:ph idx="1" type="body"/>
          </p:nvPr>
        </p:nvSpPr>
        <p:spPr>
          <a:xfrm>
            <a:off x="83978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1" name="Google Shape;301;p32"/>
          <p:cNvSpPr txBox="1"/>
          <p:nvPr>
            <p:ph idx="2" type="body"/>
          </p:nvPr>
        </p:nvSpPr>
        <p:spPr>
          <a:xfrm>
            <a:off x="83978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32"/>
          <p:cNvSpPr txBox="1"/>
          <p:nvPr>
            <p:ph idx="3" type="body"/>
          </p:nvPr>
        </p:nvSpPr>
        <p:spPr>
          <a:xfrm>
            <a:off x="445312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3" name="Google Shape;303;p32"/>
          <p:cNvSpPr txBox="1"/>
          <p:nvPr>
            <p:ph idx="4" type="body"/>
          </p:nvPr>
        </p:nvSpPr>
        <p:spPr>
          <a:xfrm>
            <a:off x="445312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4" name="Google Shape;30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6" name="Google Shape;306;p32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2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2"/>
          <p:cNvSpPr txBox="1"/>
          <p:nvPr>
            <p:ph idx="5" type="body"/>
          </p:nvPr>
        </p:nvSpPr>
        <p:spPr>
          <a:xfrm>
            <a:off x="806500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9" name="Google Shape;309;p32"/>
          <p:cNvSpPr txBox="1"/>
          <p:nvPr>
            <p:ph idx="6" type="body"/>
          </p:nvPr>
        </p:nvSpPr>
        <p:spPr>
          <a:xfrm>
            <a:off x="806500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th 2 medium pictures">
  <p:cSld name="Title and Content with 2 medium pictures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/>
          <p:nvPr>
            <p:ph idx="2" type="pic"/>
          </p:nvPr>
        </p:nvSpPr>
        <p:spPr>
          <a:xfrm>
            <a:off x="7901259" y="2727729"/>
            <a:ext cx="4290740" cy="4130271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33"/>
          <p:cNvSpPr/>
          <p:nvPr>
            <p:ph idx="3" type="pic"/>
          </p:nvPr>
        </p:nvSpPr>
        <p:spPr>
          <a:xfrm>
            <a:off x="6261609" y="0"/>
            <a:ext cx="3519311" cy="3007909"/>
          </a:xfrm>
          <a:prstGeom prst="rect">
            <a:avLst/>
          </a:prstGeom>
          <a:noFill/>
          <a:ln>
            <a:noFill/>
          </a:ln>
        </p:spPr>
      </p:sp>
      <p:sp>
        <p:nvSpPr>
          <p:cNvPr id="313" name="Google Shape;313;p33"/>
          <p:cNvSpPr/>
          <p:nvPr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3"/>
          <p:cNvSpPr/>
          <p:nvPr/>
        </p:nvSpPr>
        <p:spPr>
          <a:xfrm flipH="1" rot="-6040930">
            <a:off x="6034138" y="-673140"/>
            <a:ext cx="4021193" cy="4021193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3"/>
          <p:cNvSpPr txBox="1"/>
          <p:nvPr>
            <p:ph type="title"/>
          </p:nvPr>
        </p:nvSpPr>
        <p:spPr>
          <a:xfrm>
            <a:off x="841248" y="365760"/>
            <a:ext cx="512064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8" name="Google Shape;318;p33"/>
          <p:cNvSpPr txBox="1"/>
          <p:nvPr>
            <p:ph idx="1" type="body"/>
          </p:nvPr>
        </p:nvSpPr>
        <p:spPr>
          <a:xfrm>
            <a:off x="841248" y="1828800"/>
            <a:ext cx="5093208" cy="4352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4"/>
          <p:cNvSpPr/>
          <p:nvPr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4"/>
          <p:cNvSpPr/>
          <p:nvPr/>
        </p:nvSpPr>
        <p:spPr>
          <a:xfrm flipH="1">
            <a:off x="530529" y="0"/>
            <a:ext cx="1155142" cy="591009"/>
          </a:xfrm>
          <a:custGeom>
            <a:rect b="b" l="l" r="r" t="t"/>
            <a:pathLst>
              <a:path extrusionOk="0"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4"/>
          <p:cNvSpPr/>
          <p:nvPr/>
        </p:nvSpPr>
        <p:spPr>
          <a:xfrm flipH="1">
            <a:off x="3961511" y="-1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4"/>
          <p:cNvSpPr/>
          <p:nvPr/>
        </p:nvSpPr>
        <p:spPr>
          <a:xfrm flipH="1">
            <a:off x="0" y="2936831"/>
            <a:ext cx="159741" cy="552996"/>
          </a:xfrm>
          <a:custGeom>
            <a:rect b="b" l="l" r="r" t="t"/>
            <a:pathLst>
              <a:path extrusionOk="0"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4"/>
          <p:cNvSpPr/>
          <p:nvPr/>
        </p:nvSpPr>
        <p:spPr>
          <a:xfrm flipH="1">
            <a:off x="0" y="5835649"/>
            <a:ext cx="1548180" cy="1022351"/>
          </a:xfrm>
          <a:custGeom>
            <a:rect b="b" l="l" r="r" t="t"/>
            <a:pathLst>
              <a:path extrusionOk="0"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4"/>
          <p:cNvSpPr/>
          <p:nvPr/>
        </p:nvSpPr>
        <p:spPr>
          <a:xfrm flipH="1">
            <a:off x="3405056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4"/>
          <p:cNvSpPr/>
          <p:nvPr/>
        </p:nvSpPr>
        <p:spPr>
          <a:xfrm flipH="1">
            <a:off x="4132972" y="6258755"/>
            <a:ext cx="1565940" cy="599245"/>
          </a:xfrm>
          <a:custGeom>
            <a:rect b="b" l="l" r="r" t="t"/>
            <a:pathLst>
              <a:path extrusionOk="0"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4"/>
          <p:cNvSpPr txBox="1"/>
          <p:nvPr>
            <p:ph type="title"/>
          </p:nvPr>
        </p:nvSpPr>
        <p:spPr>
          <a:xfrm>
            <a:off x="1389888" y="1234440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34"/>
          <p:cNvSpPr txBox="1"/>
          <p:nvPr>
            <p:ph idx="11" type="ftr"/>
          </p:nvPr>
        </p:nvSpPr>
        <p:spPr>
          <a:xfrm>
            <a:off x="609904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34"/>
          <p:cNvSpPr txBox="1"/>
          <p:nvPr>
            <p:ph idx="12" type="sldNum"/>
          </p:nvPr>
        </p:nvSpPr>
        <p:spPr>
          <a:xfrm>
            <a:off x="10506456" y="6356350"/>
            <a:ext cx="8503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0" name="Google Shape;330;p34"/>
          <p:cNvSpPr txBox="1"/>
          <p:nvPr>
            <p:ph idx="1" type="body"/>
          </p:nvPr>
        </p:nvSpPr>
        <p:spPr>
          <a:xfrm>
            <a:off x="6665976" y="2551176"/>
            <a:ext cx="4709160" cy="1755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4" name="Google Shape;334;p35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5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9" name="Google Shape;339;p36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6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3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45" name="Google Shape;345;p3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46" name="Google Shape;34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8" name="Google Shape;348;p37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7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3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53" name="Google Shape;353;p3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54" name="Google Shape;354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6" name="Google Shape;356;p38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8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3427336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0" y="3427336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1" y="1"/>
            <a:ext cx="3423785" cy="3437345"/>
          </a:xfrm>
          <a:custGeom>
            <a:rect b="b" l="l" r="r" t="t"/>
            <a:pathLst>
              <a:path extrusionOk="0" h="3437345" w="342378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9" name="Google Shape;39;p5"/>
          <p:cNvSpPr txBox="1"/>
          <p:nvPr>
            <p:ph type="title"/>
          </p:nvPr>
        </p:nvSpPr>
        <p:spPr>
          <a:xfrm>
            <a:off x="4224528" y="2276856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4224528" y="3222752"/>
            <a:ext cx="6766560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238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2pPr>
            <a:lvl3pPr indent="-3238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3pPr>
            <a:lvl4pPr indent="-32385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1" y="869"/>
            <a:ext cx="3423785" cy="3436477"/>
          </a:xfrm>
          <a:custGeom>
            <a:rect b="b" l="l" r="r" t="t"/>
            <a:pathLst>
              <a:path extrusionOk="0" h="3436477" w="3423785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>
  <p:cSld name="Title and Tabl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9866106" y="0"/>
            <a:ext cx="2325894" cy="2180854"/>
          </a:xfrm>
          <a:custGeom>
            <a:rect b="b" l="l" r="r" t="t"/>
            <a:pathLst>
              <a:path extrusionOk="0" h="2180854" w="232589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5" name="Google Shape;45;p6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755904" y="2825496"/>
            <a:ext cx="10680192" cy="283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preencoded.png" id="50" name="Google Shape;50;p7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51" name="Google Shape;5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53" name="Google Shape;53;p7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54" name="Google Shape;5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 txBox="1"/>
          <p:nvPr>
            <p:ph idx="1" type="body"/>
          </p:nvPr>
        </p:nvSpPr>
        <p:spPr>
          <a:xfrm>
            <a:off x="397764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7"/>
          <p:cNvSpPr txBox="1"/>
          <p:nvPr>
            <p:ph idx="2" type="body"/>
          </p:nvPr>
        </p:nvSpPr>
        <p:spPr>
          <a:xfrm>
            <a:off x="368503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3" type="body"/>
          </p:nvPr>
        </p:nvSpPr>
        <p:spPr>
          <a:xfrm>
            <a:off x="804672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7"/>
          <p:cNvSpPr txBox="1"/>
          <p:nvPr>
            <p:ph idx="4" type="body"/>
          </p:nvPr>
        </p:nvSpPr>
        <p:spPr>
          <a:xfrm>
            <a:off x="775411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Summar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61" name="Google Shape;61;p8"/>
          <p:cNvSpPr/>
          <p:nvPr/>
        </p:nvSpPr>
        <p:spPr>
          <a:xfrm>
            <a:off x="8758238" y="-14287"/>
            <a:ext cx="3433763" cy="3452812"/>
          </a:xfrm>
          <a:custGeom>
            <a:rect b="b" l="l" r="r" t="t"/>
            <a:pathLst>
              <a:path extrusionOk="0" h="3452812" w="3433763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62" name="Google Shape;62;p8"/>
          <p:cNvSpPr/>
          <p:nvPr/>
        </p:nvSpPr>
        <p:spPr>
          <a:xfrm>
            <a:off x="8758238" y="3438525"/>
            <a:ext cx="3433763" cy="3433762"/>
          </a:xfrm>
          <a:custGeom>
            <a:rect b="b" l="l" r="r" t="t"/>
            <a:pathLst>
              <a:path extrusionOk="0" h="3433762" w="3433763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63" name="Google Shape;63;p8"/>
          <p:cNvSpPr/>
          <p:nvPr/>
        </p:nvSpPr>
        <p:spPr>
          <a:xfrm flipH="1" rot="10800000">
            <a:off x="9991725" y="1247775"/>
            <a:ext cx="2200275" cy="2181225"/>
          </a:xfrm>
          <a:custGeom>
            <a:rect b="b" l="l" r="r" t="t"/>
            <a:pathLst>
              <a:path extrusionOk="0" h="2181225" w="220027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64" name="Google Shape;64;p8"/>
          <p:cNvSpPr/>
          <p:nvPr/>
        </p:nvSpPr>
        <p:spPr>
          <a:xfrm flipH="1" rot="10800000">
            <a:off x="-20086" y="4580051"/>
            <a:ext cx="2277948" cy="2277948"/>
          </a:xfrm>
          <a:custGeom>
            <a:rect b="b" l="l" r="r" t="t"/>
            <a:pathLst>
              <a:path extrusionOk="0" h="2277948" w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65" name="Google Shape;6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  <a:noFill/>
          <a:ln>
            <a:noFill/>
          </a:ln>
        </p:spPr>
      </p:pic>
      <p:sp>
        <p:nvSpPr>
          <p:cNvPr descr="preencoded.png" id="66" name="Google Shape;66;p8"/>
          <p:cNvSpPr/>
          <p:nvPr/>
        </p:nvSpPr>
        <p:spPr>
          <a:xfrm>
            <a:off x="1707959" y="5667616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7" name="Google Shape;67;p8"/>
          <p:cNvSpPr txBox="1"/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" type="body"/>
          </p:nvPr>
        </p:nvSpPr>
        <p:spPr>
          <a:xfrm>
            <a:off x="1508760" y="2837688"/>
            <a:ext cx="5879592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238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2pPr>
            <a:lvl3pPr indent="-3238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3pPr>
            <a:lvl4pPr indent="-32385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"/>
              <a:buNone/>
              <a:defRPr b="1" sz="33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" type="body"/>
          </p:nvPr>
        </p:nvSpPr>
        <p:spPr>
          <a:xfrm>
            <a:off x="3611880" y="1984248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0"/>
              <a:buNone/>
              <a:defRPr b="1" sz="10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2" type="body"/>
          </p:nvPr>
        </p:nvSpPr>
        <p:spPr>
          <a:xfrm>
            <a:off x="4389120" y="4308475"/>
            <a:ext cx="3932238" cy="588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3" type="body"/>
          </p:nvPr>
        </p:nvSpPr>
        <p:spPr>
          <a:xfrm>
            <a:off x="9500616" y="3209544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0"/>
              <a:buNone/>
              <a:defRPr b="1" sz="10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preencoded.png" id="75" name="Google Shape;75;p9"/>
          <p:cNvSpPr/>
          <p:nvPr/>
        </p:nvSpPr>
        <p:spPr>
          <a:xfrm>
            <a:off x="-7117" y="0"/>
            <a:ext cx="2550985" cy="6858000"/>
          </a:xfrm>
          <a:custGeom>
            <a:rect b="b" l="l" r="r" t="t"/>
            <a:pathLst>
              <a:path extrusionOk="0" h="6858000" w="2550985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-9415" y="0"/>
            <a:ext cx="2548591" cy="2555628"/>
          </a:xfrm>
          <a:custGeom>
            <a:rect b="b" l="l" r="r" t="t"/>
            <a:pathLst>
              <a:path extrusionOk="0" h="2555628" w="2548591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77" name="Google Shape;77;p9"/>
          <p:cNvSpPr/>
          <p:nvPr/>
        </p:nvSpPr>
        <p:spPr>
          <a:xfrm>
            <a:off x="2543868" y="0"/>
            <a:ext cx="2560340" cy="2560340"/>
          </a:xfrm>
          <a:custGeom>
            <a:rect b="b" l="l" r="r" t="t"/>
            <a:pathLst>
              <a:path extrusionOk="0" h="2560340" w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8" name="Google Shape;78;p9"/>
          <p:cNvSpPr/>
          <p:nvPr/>
        </p:nvSpPr>
        <p:spPr>
          <a:xfrm flipH="1">
            <a:off x="2535251" y="4308466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9" name="Google Shape;79;p9"/>
          <p:cNvSpPr/>
          <p:nvPr/>
        </p:nvSpPr>
        <p:spPr>
          <a:xfrm flipH="1">
            <a:off x="-10617" y="4308466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0" name="Google Shape;80;p9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>
  <p:cSld name="Title and Char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539496" y="2103120"/>
            <a:ext cx="11119104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 i="0" sz="4400" u="none" cap="none" strike="noStrik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b="0" i="0" sz="4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3" name="Google Shape;223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24" name="Google Shape;22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25" name="Google Shape;22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26" name="Google Shape;22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9"/>
          <p:cNvSpPr txBox="1"/>
          <p:nvPr>
            <p:ph type="ctrTitle"/>
          </p:nvPr>
        </p:nvSpPr>
        <p:spPr>
          <a:xfrm>
            <a:off x="3403092" y="1984248"/>
            <a:ext cx="5385816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GO TEAM MEETING #1</a:t>
            </a:r>
            <a:br>
              <a:rPr lang="en-US"/>
            </a:br>
            <a:endParaRPr/>
          </a:p>
        </p:txBody>
      </p:sp>
      <p:sp>
        <p:nvSpPr>
          <p:cNvPr id="363" name="Google Shape;363;p39"/>
          <p:cNvSpPr txBox="1"/>
          <p:nvPr>
            <p:ph idx="1" type="subTitle"/>
          </p:nvPr>
        </p:nvSpPr>
        <p:spPr>
          <a:xfrm>
            <a:off x="4349496" y="3483864"/>
            <a:ext cx="3493008" cy="878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Peyton Forest Elementary School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8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9" name="Google Shape;479;p48"/>
          <p:cNvSpPr txBox="1"/>
          <p:nvPr/>
        </p:nvSpPr>
        <p:spPr>
          <a:xfrm>
            <a:off x="539496" y="445770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GMAS RESULTS</a:t>
            </a:r>
            <a:endParaRPr/>
          </a:p>
        </p:txBody>
      </p:sp>
      <p:pic>
        <p:nvPicPr>
          <p:cNvPr id="480" name="Google Shape;48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3875"/>
            <a:ext cx="11374450" cy="547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9"/>
          <p:cNvSpPr/>
          <p:nvPr/>
        </p:nvSpPr>
        <p:spPr>
          <a:xfrm>
            <a:off x="3767328" y="4438699"/>
            <a:ext cx="8025384" cy="181579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EC8B"/>
              </a:gs>
              <a:gs pos="50000">
                <a:srgbClr val="FFF1B7"/>
              </a:gs>
              <a:gs pos="100000">
                <a:srgbClr val="FFF8DC"/>
              </a:gs>
            </a:gsLst>
            <a:lin ang="16200000" scaled="0"/>
          </a:gradFill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86" name="Google Shape;486;p49"/>
          <p:cNvSpPr txBox="1"/>
          <p:nvPr>
            <p:ph type="title"/>
          </p:nvPr>
        </p:nvSpPr>
        <p:spPr>
          <a:xfrm>
            <a:off x="3767328" y="347472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GLOWS &amp; GROWS</a:t>
            </a:r>
            <a:br>
              <a:rPr lang="en-US"/>
            </a:br>
            <a:endParaRPr/>
          </a:p>
        </p:txBody>
      </p:sp>
      <p:sp>
        <p:nvSpPr>
          <p:cNvPr id="487" name="Google Shape;487;p49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8" name="Google Shape;488;p49"/>
          <p:cNvSpPr txBox="1"/>
          <p:nvPr>
            <p:ph idx="1" type="body"/>
          </p:nvPr>
        </p:nvSpPr>
        <p:spPr>
          <a:xfrm>
            <a:off x="3767328" y="1298089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GLOWS</a:t>
            </a:r>
            <a:endParaRPr/>
          </a:p>
        </p:txBody>
      </p:sp>
      <p:sp>
        <p:nvSpPr>
          <p:cNvPr id="489" name="Google Shape;489;p49"/>
          <p:cNvSpPr txBox="1"/>
          <p:nvPr>
            <p:ph idx="4" type="body"/>
          </p:nvPr>
        </p:nvSpPr>
        <p:spPr>
          <a:xfrm>
            <a:off x="7970525" y="1604425"/>
            <a:ext cx="3741900" cy="23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In ELA, 4th grade proficiency rates are lower than in 2022.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In Math, 3rd and 4th grade student </a:t>
            </a:r>
            <a:r>
              <a:rPr lang="en-US" sz="1800">
                <a:solidFill>
                  <a:schemeClr val="dk1"/>
                </a:solidFill>
              </a:rPr>
              <a:t>proficiency</a:t>
            </a:r>
            <a:r>
              <a:rPr lang="en-US" sz="1800">
                <a:solidFill>
                  <a:schemeClr val="dk1"/>
                </a:solidFill>
              </a:rPr>
              <a:t> rates are lower.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90" name="Google Shape;490;p49"/>
          <p:cNvSpPr txBox="1"/>
          <p:nvPr>
            <p:ph idx="3" type="body"/>
          </p:nvPr>
        </p:nvSpPr>
        <p:spPr>
          <a:xfrm>
            <a:off x="7970520" y="1298089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GROWS</a:t>
            </a:r>
            <a:endParaRPr/>
          </a:p>
        </p:txBody>
      </p:sp>
      <p:sp>
        <p:nvSpPr>
          <p:cNvPr id="491" name="Google Shape;491;p49"/>
          <p:cNvSpPr txBox="1"/>
          <p:nvPr>
            <p:ph idx="2" type="body"/>
          </p:nvPr>
        </p:nvSpPr>
        <p:spPr>
          <a:xfrm>
            <a:off x="3711926" y="1676041"/>
            <a:ext cx="3741928" cy="2384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 Proficiency rates are higher in 2023 than 2022 in ELA and Science by Black students and students in 3rd grade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math, 5th grade proficiency rates are higher overall and by HIspanic students.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2222" lvl="0" marL="347472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492" name="Google Shape;492;p49"/>
          <p:cNvSpPr txBox="1"/>
          <p:nvPr/>
        </p:nvSpPr>
        <p:spPr>
          <a:xfrm>
            <a:off x="4077445" y="5017900"/>
            <a:ext cx="38223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b="1" lang="en-US" sz="48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IMPACT</a:t>
            </a:r>
            <a:endParaRPr b="1" sz="4800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9"/>
          <p:cNvSpPr txBox="1"/>
          <p:nvPr/>
        </p:nvSpPr>
        <p:spPr>
          <a:xfrm>
            <a:off x="6840474" y="4757749"/>
            <a:ext cx="5092446" cy="1185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t/>
            </a:r>
            <a:endParaRPr b="1" sz="2400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49"/>
          <p:cNvSpPr/>
          <p:nvPr/>
        </p:nvSpPr>
        <p:spPr>
          <a:xfrm>
            <a:off x="1313688" y="4686299"/>
            <a:ext cx="914400" cy="914400"/>
          </a:xfrm>
          <a:prstGeom prst="ellipse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95" name="Google Shape;495;p49"/>
          <p:cNvSpPr/>
          <p:nvPr/>
        </p:nvSpPr>
        <p:spPr>
          <a:xfrm>
            <a:off x="399288" y="3730751"/>
            <a:ext cx="2743200" cy="2743200"/>
          </a:xfrm>
          <a:prstGeom prst="ellipse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96" name="Google Shape;496;p49"/>
          <p:cNvSpPr/>
          <p:nvPr/>
        </p:nvSpPr>
        <p:spPr>
          <a:xfrm>
            <a:off x="-1" y="3429000"/>
            <a:ext cx="3447289" cy="3429000"/>
          </a:xfrm>
          <a:prstGeom prst="ellipse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97" name="Google Shape;497;p49"/>
          <p:cNvSpPr/>
          <p:nvPr/>
        </p:nvSpPr>
        <p:spPr>
          <a:xfrm>
            <a:off x="856488" y="4229099"/>
            <a:ext cx="1828800" cy="1828800"/>
          </a:xfrm>
          <a:prstGeom prst="ellipse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98" name="Google Shape;498;p49"/>
          <p:cNvSpPr/>
          <p:nvPr/>
        </p:nvSpPr>
        <p:spPr>
          <a:xfrm>
            <a:off x="1563624" y="4948428"/>
            <a:ext cx="390144" cy="390143"/>
          </a:xfrm>
          <a:prstGeom prst="ellipse">
            <a:avLst/>
          </a:prstGeom>
          <a:solidFill>
            <a:schemeClr val="lt1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0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4" name="Google Shape;504;p50"/>
          <p:cNvSpPr txBox="1"/>
          <p:nvPr>
            <p:ph type="title"/>
          </p:nvPr>
        </p:nvSpPr>
        <p:spPr>
          <a:xfrm>
            <a:off x="515471" y="457200"/>
            <a:ext cx="769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 Black"/>
              <a:buNone/>
            </a:pPr>
            <a:r>
              <a:rPr b="1" lang="en-US">
                <a:latin typeface="Arial Black"/>
                <a:ea typeface="Arial Black"/>
                <a:cs typeface="Arial Black"/>
                <a:sym typeface="Arial Black"/>
              </a:rPr>
              <a:t>GO TEAM DISCUSSION:</a:t>
            </a:r>
            <a:br>
              <a:rPr b="1" lang="en-US"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en-US">
                <a:latin typeface="Arial Black"/>
                <a:ea typeface="Arial Black"/>
                <a:cs typeface="Arial Black"/>
                <a:sym typeface="Arial Black"/>
              </a:rPr>
              <a:t>DATA PROTOCOL</a:t>
            </a:r>
            <a:endParaRPr/>
          </a:p>
        </p:txBody>
      </p:sp>
      <p:sp>
        <p:nvSpPr>
          <p:cNvPr id="505" name="Google Shape;505;p50"/>
          <p:cNvSpPr txBox="1"/>
          <p:nvPr/>
        </p:nvSpPr>
        <p:spPr>
          <a:xfrm>
            <a:off x="2482231" y="2163390"/>
            <a:ext cx="539336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What do you notice?</a:t>
            </a:r>
            <a:endParaRPr/>
          </a:p>
          <a:p>
            <a:pPr indent="-25400" lvl="0" marL="2857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28600" lvl="0" marL="2857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What are your wonderings?</a:t>
            </a:r>
            <a:endParaRPr/>
          </a:p>
          <a:p>
            <a:pPr indent="-25400" lvl="0" marL="2857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28600" lvl="0" marL="2857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What additional questions do you have?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1"/>
          <p:cNvSpPr txBox="1"/>
          <p:nvPr>
            <p:ph type="title"/>
          </p:nvPr>
        </p:nvSpPr>
        <p:spPr>
          <a:xfrm>
            <a:off x="5394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en-US"/>
              <a:t>Timeline for GO Teams</a:t>
            </a:r>
            <a:endParaRPr/>
          </a:p>
        </p:txBody>
      </p:sp>
      <p:grpSp>
        <p:nvGrpSpPr>
          <p:cNvPr id="511" name="Google Shape;511;p51"/>
          <p:cNvGrpSpPr/>
          <p:nvPr/>
        </p:nvGrpSpPr>
        <p:grpSpPr>
          <a:xfrm>
            <a:off x="1000180" y="2648387"/>
            <a:ext cx="10188590" cy="2650626"/>
            <a:chOff x="3484" y="517200"/>
            <a:chExt cx="10188590" cy="2650626"/>
          </a:xfrm>
        </p:grpSpPr>
        <p:sp>
          <p:nvSpPr>
            <p:cNvPr id="512" name="Google Shape;512;p51"/>
            <p:cNvSpPr/>
            <p:nvPr/>
          </p:nvSpPr>
          <p:spPr>
            <a:xfrm>
              <a:off x="3484" y="517200"/>
              <a:ext cx="1886775" cy="2641486"/>
            </a:xfrm>
            <a:prstGeom prst="rect">
              <a:avLst/>
            </a:prstGeom>
            <a:solidFill>
              <a:srgbClr val="FCF5D8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51"/>
            <p:cNvSpPr txBox="1"/>
            <p:nvPr/>
          </p:nvSpPr>
          <p:spPr>
            <a:xfrm>
              <a:off x="3484" y="1520965"/>
              <a:ext cx="1886775" cy="158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7100" spcFirstLastPara="1" rIns="14710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venir"/>
                <a:buNone/>
              </a:pPr>
              <a:r>
                <a:rPr b="1" i="0" lang="en-US" sz="1100" u="sng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Fall 2021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venir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GO Team Developed 2021-2025 Strategic Plan</a:t>
              </a:r>
              <a:endParaRPr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4" name="Google Shape;514;p51"/>
            <p:cNvSpPr/>
            <p:nvPr/>
          </p:nvSpPr>
          <p:spPr>
            <a:xfrm>
              <a:off x="550649" y="781349"/>
              <a:ext cx="792445" cy="7924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51"/>
            <p:cNvSpPr txBox="1"/>
            <p:nvPr/>
          </p:nvSpPr>
          <p:spPr>
            <a:xfrm>
              <a:off x="666700" y="897400"/>
              <a:ext cx="560343" cy="560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1775" spcFirstLastPara="1" rIns="617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Avenir"/>
                <a:buNone/>
              </a:pPr>
              <a:r>
                <a:rPr lang="en-US" sz="3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1</a:t>
              </a:r>
              <a:endParaRPr/>
            </a:p>
          </p:txBody>
        </p:sp>
        <p:sp>
          <p:nvSpPr>
            <p:cNvPr id="516" name="Google Shape;516;p51"/>
            <p:cNvSpPr/>
            <p:nvPr/>
          </p:nvSpPr>
          <p:spPr>
            <a:xfrm>
              <a:off x="3484" y="3158615"/>
              <a:ext cx="1886775" cy="72"/>
            </a:xfrm>
            <a:prstGeom prst="rect">
              <a:avLst/>
            </a:prstGeom>
            <a:solidFill>
              <a:srgbClr val="A9279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51"/>
            <p:cNvSpPr/>
            <p:nvPr/>
          </p:nvSpPr>
          <p:spPr>
            <a:xfrm>
              <a:off x="2078938" y="517200"/>
              <a:ext cx="1886775" cy="2641486"/>
            </a:xfrm>
            <a:prstGeom prst="rect">
              <a:avLst/>
            </a:prstGeom>
            <a:solidFill>
              <a:srgbClr val="F8E4CF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51"/>
            <p:cNvSpPr txBox="1"/>
            <p:nvPr/>
          </p:nvSpPr>
          <p:spPr>
            <a:xfrm>
              <a:off x="2078938" y="1520965"/>
              <a:ext cx="1886775" cy="158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7100" spcFirstLastPara="1" rIns="14710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venir"/>
                <a:buNone/>
              </a:pPr>
              <a:r>
                <a:rPr b="1" i="0" lang="en-US" sz="1100" u="sng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Summer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venir"/>
                <a:buNone/>
              </a:pPr>
              <a:r>
                <a:rPr lang="en-US" sz="11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School Leadership completed Needs Assessment and defined overarching needs for SY22-23</a:t>
              </a:r>
              <a:endParaRPr/>
            </a:p>
          </p:txBody>
        </p:sp>
        <p:sp>
          <p:nvSpPr>
            <p:cNvPr id="519" name="Google Shape;519;p51"/>
            <p:cNvSpPr/>
            <p:nvPr/>
          </p:nvSpPr>
          <p:spPr>
            <a:xfrm>
              <a:off x="2626103" y="781349"/>
              <a:ext cx="792445" cy="7924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51"/>
            <p:cNvSpPr txBox="1"/>
            <p:nvPr/>
          </p:nvSpPr>
          <p:spPr>
            <a:xfrm>
              <a:off x="2742154" y="897400"/>
              <a:ext cx="560343" cy="560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1775" spcFirstLastPara="1" rIns="617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Avenir"/>
                <a:buNone/>
              </a:pPr>
              <a:r>
                <a:rPr lang="en-US" sz="3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2</a:t>
              </a:r>
              <a:endParaRPr/>
            </a:p>
          </p:txBody>
        </p:sp>
        <p:sp>
          <p:nvSpPr>
            <p:cNvPr id="521" name="Google Shape;521;p51"/>
            <p:cNvSpPr/>
            <p:nvPr/>
          </p:nvSpPr>
          <p:spPr>
            <a:xfrm>
              <a:off x="2078938" y="3158615"/>
              <a:ext cx="1886775" cy="72"/>
            </a:xfrm>
            <a:prstGeom prst="rect">
              <a:avLst/>
            </a:prstGeom>
            <a:solidFill>
              <a:srgbClr val="A92791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51"/>
            <p:cNvSpPr/>
            <p:nvPr/>
          </p:nvSpPr>
          <p:spPr>
            <a:xfrm>
              <a:off x="4154392" y="517200"/>
              <a:ext cx="1886775" cy="2641486"/>
            </a:xfrm>
            <a:prstGeom prst="rect">
              <a:avLst/>
            </a:prstGeom>
            <a:solidFill>
              <a:srgbClr val="BAF0FF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51"/>
            <p:cNvSpPr txBox="1"/>
            <p:nvPr/>
          </p:nvSpPr>
          <p:spPr>
            <a:xfrm>
              <a:off x="4154392" y="1520965"/>
              <a:ext cx="1886775" cy="158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7100" spcFirstLastPara="1" rIns="14710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venir"/>
                <a:buNone/>
              </a:pPr>
              <a:r>
                <a:rPr b="1" i="0" lang="en-US" sz="1100" u="sng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August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venir"/>
                <a:buNone/>
              </a:pPr>
              <a:r>
                <a:rPr b="0" lang="en-US" sz="1100" u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School Leadership completed 2022-2023 Continuous Improvement Plan</a:t>
              </a:r>
              <a:endParaRPr/>
            </a:p>
          </p:txBody>
        </p:sp>
        <p:sp>
          <p:nvSpPr>
            <p:cNvPr id="524" name="Google Shape;524;p51"/>
            <p:cNvSpPr/>
            <p:nvPr/>
          </p:nvSpPr>
          <p:spPr>
            <a:xfrm>
              <a:off x="4701557" y="781349"/>
              <a:ext cx="792445" cy="79244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51"/>
            <p:cNvSpPr txBox="1"/>
            <p:nvPr/>
          </p:nvSpPr>
          <p:spPr>
            <a:xfrm>
              <a:off x="4817608" y="897400"/>
              <a:ext cx="560343" cy="560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1775" spcFirstLastPara="1" rIns="617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Avenir"/>
                <a:buNone/>
              </a:pPr>
              <a:r>
                <a:rPr lang="en-US" sz="3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3</a:t>
              </a:r>
              <a:endParaRPr/>
            </a:p>
          </p:txBody>
        </p:sp>
        <p:sp>
          <p:nvSpPr>
            <p:cNvPr id="526" name="Google Shape;526;p51"/>
            <p:cNvSpPr/>
            <p:nvPr/>
          </p:nvSpPr>
          <p:spPr>
            <a:xfrm>
              <a:off x="4154392" y="3158615"/>
              <a:ext cx="1886775" cy="72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51"/>
            <p:cNvSpPr/>
            <p:nvPr/>
          </p:nvSpPr>
          <p:spPr>
            <a:xfrm>
              <a:off x="6212751" y="526340"/>
              <a:ext cx="1886775" cy="2641486"/>
            </a:xfrm>
            <a:prstGeom prst="rect">
              <a:avLst/>
            </a:prstGeom>
            <a:solidFill>
              <a:srgbClr val="F3CDED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51"/>
            <p:cNvSpPr txBox="1"/>
            <p:nvPr/>
          </p:nvSpPr>
          <p:spPr>
            <a:xfrm>
              <a:off x="6212751" y="1530105"/>
              <a:ext cx="1886775" cy="158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7100" spcFirstLastPara="1" rIns="14710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venir"/>
                <a:buNone/>
              </a:pPr>
              <a:r>
                <a:rPr b="1" lang="en-US" sz="1100" u="sng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Sept. – Dec.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venir"/>
                <a:buNone/>
              </a:pPr>
              <a:r>
                <a:rPr b="0" lang="en-US" sz="1100" u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Utilizing current data, the </a:t>
              </a:r>
              <a:r>
                <a:rPr b="1" lang="en-US" sz="1100" u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GO Team </a:t>
              </a:r>
              <a:r>
                <a:rPr b="0" lang="en-US" sz="1100" u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will review &amp; possibly update the school strategic priorities and plan </a:t>
              </a:r>
              <a:endParaRPr/>
            </a:p>
          </p:txBody>
        </p:sp>
        <p:sp>
          <p:nvSpPr>
            <p:cNvPr id="529" name="Google Shape;529;p51"/>
            <p:cNvSpPr/>
            <p:nvPr/>
          </p:nvSpPr>
          <p:spPr>
            <a:xfrm>
              <a:off x="6777010" y="781349"/>
              <a:ext cx="792445" cy="79244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51"/>
            <p:cNvSpPr txBox="1"/>
            <p:nvPr/>
          </p:nvSpPr>
          <p:spPr>
            <a:xfrm>
              <a:off x="6893061" y="897400"/>
              <a:ext cx="560343" cy="560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1775" spcFirstLastPara="1" rIns="617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Avenir"/>
                <a:buNone/>
              </a:pPr>
              <a:r>
                <a:rPr lang="en-US" sz="3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4</a:t>
              </a:r>
              <a:endParaRPr/>
            </a:p>
          </p:txBody>
        </p:sp>
        <p:sp>
          <p:nvSpPr>
            <p:cNvPr id="531" name="Google Shape;531;p51"/>
            <p:cNvSpPr/>
            <p:nvPr/>
          </p:nvSpPr>
          <p:spPr>
            <a:xfrm>
              <a:off x="6229845" y="3158615"/>
              <a:ext cx="1886775" cy="72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51"/>
            <p:cNvSpPr/>
            <p:nvPr/>
          </p:nvSpPr>
          <p:spPr>
            <a:xfrm>
              <a:off x="8305299" y="517200"/>
              <a:ext cx="1886775" cy="2641486"/>
            </a:xfrm>
            <a:prstGeom prst="rect">
              <a:avLst/>
            </a:prstGeom>
            <a:solidFill>
              <a:srgbClr val="C3F6D1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51"/>
            <p:cNvSpPr txBox="1"/>
            <p:nvPr/>
          </p:nvSpPr>
          <p:spPr>
            <a:xfrm>
              <a:off x="8305299" y="1520965"/>
              <a:ext cx="1886775" cy="158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7100" spcFirstLastPara="1" rIns="14710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venir"/>
                <a:buNone/>
              </a:pPr>
              <a:r>
                <a:rPr b="1" lang="en-US" sz="1100" u="sng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Before Winter Break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venir"/>
                <a:buNone/>
              </a:pPr>
              <a:r>
                <a:rPr b="1" lang="en-US" sz="11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GO Team </a:t>
              </a:r>
              <a:r>
                <a:rPr lang="en-US" sz="11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will take action (vote) on the rank of the strategic plan priorities for SY23-24 in preparation for budget discussions.</a:t>
              </a:r>
              <a:endParaRPr/>
            </a:p>
          </p:txBody>
        </p:sp>
        <p:sp>
          <p:nvSpPr>
            <p:cNvPr id="534" name="Google Shape;534;p51"/>
            <p:cNvSpPr/>
            <p:nvPr/>
          </p:nvSpPr>
          <p:spPr>
            <a:xfrm>
              <a:off x="8852464" y="781349"/>
              <a:ext cx="792445" cy="7924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51"/>
            <p:cNvSpPr txBox="1"/>
            <p:nvPr/>
          </p:nvSpPr>
          <p:spPr>
            <a:xfrm>
              <a:off x="8968515" y="897400"/>
              <a:ext cx="560343" cy="560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1775" spcFirstLastPara="1" rIns="617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Avenir"/>
                <a:buNone/>
              </a:pPr>
              <a:r>
                <a:rPr lang="en-US" sz="3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5</a:t>
              </a:r>
              <a:endParaRPr/>
            </a:p>
          </p:txBody>
        </p:sp>
        <p:sp>
          <p:nvSpPr>
            <p:cNvPr id="536" name="Google Shape;536;p51"/>
            <p:cNvSpPr/>
            <p:nvPr/>
          </p:nvSpPr>
          <p:spPr>
            <a:xfrm>
              <a:off x="8305299" y="3158615"/>
              <a:ext cx="1886775" cy="72"/>
            </a:xfrm>
            <a:prstGeom prst="rect">
              <a:avLst/>
            </a:prstGeom>
            <a:solidFill>
              <a:srgbClr val="129836"/>
            </a:solidFill>
            <a:ln cap="flat" cmpd="sng" w="12700">
              <a:solidFill>
                <a:srgbClr val="129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7" name="Google Shape;537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51"/>
          <p:cNvSpPr/>
          <p:nvPr/>
        </p:nvSpPr>
        <p:spPr>
          <a:xfrm>
            <a:off x="7802310" y="1358574"/>
            <a:ext cx="731378" cy="12135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12700">
            <a:solidFill>
              <a:srgbClr val="7B1E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9" name="Google Shape;539;p51"/>
          <p:cNvSpPr txBox="1"/>
          <p:nvPr/>
        </p:nvSpPr>
        <p:spPr>
          <a:xfrm>
            <a:off x="7334684" y="953659"/>
            <a:ext cx="16666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You are </a:t>
            </a:r>
            <a:r>
              <a:rPr b="1" i="0" lang="en-US" sz="1800" u="none" cap="none" strike="noStrike">
                <a:solidFill>
                  <a:srgbClr val="A92A91"/>
                </a:solidFill>
                <a:latin typeface="Avenir"/>
                <a:ea typeface="Avenir"/>
                <a:cs typeface="Avenir"/>
                <a:sym typeface="Avenir"/>
              </a:rPr>
              <a:t>HERE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2"/>
          <p:cNvSpPr txBox="1"/>
          <p:nvPr>
            <p:ph type="title"/>
          </p:nvPr>
        </p:nvSpPr>
        <p:spPr>
          <a:xfrm>
            <a:off x="2619712" y="2660904"/>
            <a:ext cx="4251106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545" name="Google Shape;545;p52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3"/>
          <p:cNvSpPr txBox="1"/>
          <p:nvPr>
            <p:ph type="title"/>
          </p:nvPr>
        </p:nvSpPr>
        <p:spPr>
          <a:xfrm>
            <a:off x="2895600" y="3392424"/>
            <a:ext cx="6400800" cy="1439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PRINCIPAL’S REPORT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4"/>
          <p:cNvSpPr txBox="1"/>
          <p:nvPr>
            <p:ph type="title"/>
          </p:nvPr>
        </p:nvSpPr>
        <p:spPr>
          <a:xfrm>
            <a:off x="3727359" y="210312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ENROLLMENT</a:t>
            </a:r>
            <a:endParaRPr/>
          </a:p>
        </p:txBody>
      </p:sp>
      <p:sp>
        <p:nvSpPr>
          <p:cNvPr id="556" name="Google Shape;556;p54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557" name="Google Shape;557;p54"/>
          <p:cNvGraphicFramePr/>
          <p:nvPr/>
        </p:nvGraphicFramePr>
        <p:xfrm>
          <a:off x="5545091" y="10623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{2B5D10BC-0C5E-448C-9E40-8755A5871D7A}</a:tableStyleId>
              </a:tblPr>
              <a:tblGrid>
                <a:gridCol w="2914650"/>
                <a:gridCol w="13620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Projected Enrollment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336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Current Enrollment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r>
                        <a:rPr lang="en-US" sz="1800"/>
                        <a:t>82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Difference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58" name="Google Shape;558;p54"/>
          <p:cNvSpPr txBox="1"/>
          <p:nvPr/>
        </p:nvSpPr>
        <p:spPr>
          <a:xfrm>
            <a:off x="3727359" y="2725535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</a:pPr>
            <a:r>
              <a:rPr b="1" lang="en-US" sz="4400" cap="none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rPr>
              <a:t>LEVELING</a:t>
            </a:r>
            <a:endParaRPr/>
          </a:p>
        </p:txBody>
      </p:sp>
      <p:sp>
        <p:nvSpPr>
          <p:cNvPr id="559" name="Google Shape;559;p54"/>
          <p:cNvSpPr txBox="1"/>
          <p:nvPr/>
        </p:nvSpPr>
        <p:spPr>
          <a:xfrm>
            <a:off x="3727359" y="3496932"/>
            <a:ext cx="75502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Leveling is the process the District uses to adjust school budget allocations to match student enrollment. </a:t>
            </a:r>
            <a:endParaRPr/>
          </a:p>
        </p:txBody>
      </p:sp>
      <p:graphicFrame>
        <p:nvGraphicFramePr>
          <p:cNvPr id="560" name="Google Shape;560;p54"/>
          <p:cNvGraphicFramePr/>
          <p:nvPr/>
        </p:nvGraphicFramePr>
        <p:xfrm>
          <a:off x="4219575" y="43131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{DA713D50-8FF6-4EDE-9C83-FCBD1F5DAAA9}</a:tableStyleId>
              </a:tblPr>
              <a:tblGrid>
                <a:gridCol w="3198775"/>
                <a:gridCol w="31987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Budget Impact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2400" u="none" cap="none" strike="noStrike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b="1" i="1" lang="en-US" sz="2400" u="none" cap="none" strike="noStrike">
                          <a:solidFill>
                            <a:schemeClr val="dk1"/>
                          </a:solidFill>
                        </a:rPr>
                        <a:t>Principal:</a:t>
                      </a:r>
                      <a:r>
                        <a:rPr b="0" i="1" lang="en-US" sz="2400" u="none" cap="none" strike="noStrike">
                          <a:solidFill>
                            <a:schemeClr val="dk1"/>
                          </a:solidFill>
                        </a:rPr>
                        <a:t> input change in allocation for your school and discuss how you are going to address the change in allocation)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5"/>
          <p:cNvSpPr txBox="1"/>
          <p:nvPr>
            <p:ph type="title"/>
          </p:nvPr>
        </p:nvSpPr>
        <p:spPr>
          <a:xfrm>
            <a:off x="2619700" y="2660900"/>
            <a:ext cx="6009000" cy="1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566" name="Google Shape;566;p55"/>
          <p:cNvSpPr txBox="1"/>
          <p:nvPr>
            <p:ph idx="12" type="sldNum"/>
          </p:nvPr>
        </p:nvSpPr>
        <p:spPr>
          <a:xfrm>
            <a:off x="10945368" y="457200"/>
            <a:ext cx="987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6"/>
          <p:cNvSpPr txBox="1"/>
          <p:nvPr>
            <p:ph type="title"/>
          </p:nvPr>
        </p:nvSpPr>
        <p:spPr>
          <a:xfrm>
            <a:off x="1508760" y="1883664"/>
            <a:ext cx="6766500" cy="76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56"/>
          <p:cNvSpPr txBox="1"/>
          <p:nvPr>
            <p:ph idx="1" type="body"/>
          </p:nvPr>
        </p:nvSpPr>
        <p:spPr>
          <a:xfrm>
            <a:off x="1508747" y="2837700"/>
            <a:ext cx="7794900" cy="27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600"/>
              <a:t>Hispanic Heritage Month</a:t>
            </a:r>
            <a:endParaRPr sz="3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600"/>
              <a:t>ROAR Rally</a:t>
            </a:r>
            <a:endParaRPr sz="3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600"/>
              <a:t>Report Card Parent Conferences </a:t>
            </a:r>
            <a:endParaRPr sz="3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573" name="Google Shape;573;p56"/>
          <p:cNvSpPr txBox="1"/>
          <p:nvPr>
            <p:ph idx="12" type="sldNum"/>
          </p:nvPr>
        </p:nvSpPr>
        <p:spPr>
          <a:xfrm>
            <a:off x="10945368" y="457200"/>
            <a:ext cx="9876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0"/>
          <p:cNvSpPr txBox="1"/>
          <p:nvPr>
            <p:ph type="title"/>
          </p:nvPr>
        </p:nvSpPr>
        <p:spPr>
          <a:xfrm>
            <a:off x="1318641" y="403479"/>
            <a:ext cx="5693664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TOPICS</a:t>
            </a:r>
            <a:endParaRPr b="1" sz="4400">
              <a:solidFill>
                <a:schemeClr val="accent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69" name="Google Shape;369;p40"/>
          <p:cNvSpPr txBox="1"/>
          <p:nvPr>
            <p:ph idx="1" type="body"/>
          </p:nvPr>
        </p:nvSpPr>
        <p:spPr>
          <a:xfrm>
            <a:off x="1148310" y="1439933"/>
            <a:ext cx="6578370" cy="501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School Strategic Plan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	Strategic Plan &amp; Priorities Review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	SMART Goals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Data Discussion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	Spring MAP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	GMAS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Principal’s Report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	Current Enrollment &amp; Leveling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	Information about our school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1"/>
          <p:cNvSpPr txBox="1"/>
          <p:nvPr>
            <p:ph type="title"/>
          </p:nvPr>
        </p:nvSpPr>
        <p:spPr>
          <a:xfrm>
            <a:off x="2819400" y="3070478"/>
            <a:ext cx="6400800" cy="1558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2021-2025</a:t>
            </a:r>
            <a:br>
              <a:rPr lang="en-US"/>
            </a:br>
            <a:r>
              <a:rPr lang="en-US"/>
              <a:t>STRATEGIC PLAN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2"/>
          <p:cNvSpPr txBox="1"/>
          <p:nvPr/>
        </p:nvSpPr>
        <p:spPr>
          <a:xfrm>
            <a:off x="1524000" y="1803118"/>
            <a:ext cx="1837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Initiatives</a:t>
            </a:r>
            <a:endParaRPr b="1" i="1" sz="20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42"/>
          <p:cNvSpPr/>
          <p:nvPr/>
        </p:nvSpPr>
        <p:spPr>
          <a:xfrm>
            <a:off x="6183349" y="2327269"/>
            <a:ext cx="4003500" cy="707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1A.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 of an intervention block to reduce gaps in learning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1B. 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 a literacy block with phonics for grades k-2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1C. 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PLC planning time for teachers to internalize standards and plan for instruction</a:t>
            </a:r>
            <a:endParaRPr b="1" sz="10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42"/>
          <p:cNvSpPr/>
          <p:nvPr/>
        </p:nvSpPr>
        <p:spPr>
          <a:xfrm>
            <a:off x="6183344" y="3616050"/>
            <a:ext cx="4003500" cy="7803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 attendance team to monitor and address attendance concerns, Create a Care Team to address student needs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Utilize SLC practices and restorative justice with the Counselor to reduce suspensions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2"/>
          <p:cNvSpPr/>
          <p:nvPr/>
        </p:nvSpPr>
        <p:spPr>
          <a:xfrm>
            <a:off x="6183344" y="4703743"/>
            <a:ext cx="4003500" cy="7080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IB training for staff, Professional development individualized around teacher needs in reading and math, training for phonics program (Fundations)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Ongoing PD for SEL, restorative practices, and trauma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42"/>
          <p:cNvSpPr/>
          <p:nvPr/>
        </p:nvSpPr>
        <p:spPr>
          <a:xfrm>
            <a:off x="6174467" y="5716832"/>
            <a:ext cx="4003500" cy="70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 data meetings in PLC, with parents and students. Students will also have goal setting meetings with teachers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--Increase Parent Liaison and Social Worker positions to full time to support the needs of students and parents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42"/>
          <p:cNvSpPr txBox="1"/>
          <p:nvPr/>
        </p:nvSpPr>
        <p:spPr>
          <a:xfrm>
            <a:off x="4450620" y="135804"/>
            <a:ext cx="251626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West Manor IB World School</a:t>
            </a:r>
            <a:endParaRPr sz="20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42"/>
          <p:cNvSpPr txBox="1"/>
          <p:nvPr/>
        </p:nvSpPr>
        <p:spPr>
          <a:xfrm>
            <a:off x="1577000" y="300876"/>
            <a:ext cx="183769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b="1" i="1" sz="20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42"/>
          <p:cNvSpPr txBox="1"/>
          <p:nvPr/>
        </p:nvSpPr>
        <p:spPr>
          <a:xfrm>
            <a:off x="6096003" y="1779539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b="1" i="1" sz="20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42"/>
          <p:cNvSpPr/>
          <p:nvPr/>
        </p:nvSpPr>
        <p:spPr>
          <a:xfrm>
            <a:off x="1609624" y="767853"/>
            <a:ext cx="2418900" cy="105770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the 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of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grades 3-5 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scoring proficient or above on Milestones/ MAP  in 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reading by 3% </a:t>
            </a:r>
            <a:endParaRPr/>
          </a:p>
        </p:txBody>
      </p:sp>
      <p:sp>
        <p:nvSpPr>
          <p:cNvPr id="389" name="Google Shape;389;p42"/>
          <p:cNvSpPr/>
          <p:nvPr/>
        </p:nvSpPr>
        <p:spPr>
          <a:xfrm>
            <a:off x="4313259" y="753034"/>
            <a:ext cx="2287097" cy="10684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the % of grades 3-5 students scoring proficient or above on Milestones/MAP  in math by 3%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2"/>
          <p:cNvSpPr/>
          <p:nvPr/>
        </p:nvSpPr>
        <p:spPr>
          <a:xfrm>
            <a:off x="6749738" y="820801"/>
            <a:ext cx="2155622" cy="100591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Increase the percentage of students with 10 or less absences by 3%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91" name="Google Shape;391;p42"/>
          <p:cNvSpPr txBox="1"/>
          <p:nvPr>
            <p:ph idx="12" type="sldNum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2" name="Google Shape;392;p42"/>
          <p:cNvSpPr txBox="1"/>
          <p:nvPr/>
        </p:nvSpPr>
        <p:spPr>
          <a:xfrm>
            <a:off x="3526923" y="1808080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b="1" i="1" sz="20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42"/>
          <p:cNvSpPr/>
          <p:nvPr/>
        </p:nvSpPr>
        <p:spPr>
          <a:xfrm>
            <a:off x="3496461" y="2477394"/>
            <a:ext cx="2418900" cy="1092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student phonic awareness and create early readers</a:t>
            </a:r>
            <a:endParaRPr/>
          </a:p>
          <a:p>
            <a:pPr indent="-228600" lvl="0" marL="228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 student knowledge in numbers and operations domain</a:t>
            </a:r>
            <a:endParaRPr/>
          </a:p>
          <a:p>
            <a:pPr indent="-228600" lvl="0" marL="228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</a:pP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student multiplication skills </a:t>
            </a:r>
            <a:endParaRPr b="1"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42"/>
          <p:cNvSpPr/>
          <p:nvPr/>
        </p:nvSpPr>
        <p:spPr>
          <a:xfrm>
            <a:off x="3496398" y="3628672"/>
            <a:ext cx="2418900" cy="938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 startAt="4"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Increase student attendance and decrease suspension rate </a:t>
            </a:r>
            <a:endParaRPr b="1"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42"/>
          <p:cNvSpPr/>
          <p:nvPr/>
        </p:nvSpPr>
        <p:spPr>
          <a:xfrm>
            <a:off x="3491022" y="4728544"/>
            <a:ext cx="2418900" cy="1246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 startAt="6"/>
            </a:pP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 Teacher knowledge of Standards</a:t>
            </a: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 startAt="6"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Increase Teacher knowledge of IB Program</a:t>
            </a:r>
            <a:endParaRPr b="1"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286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286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42"/>
          <p:cNvSpPr/>
          <p:nvPr/>
        </p:nvSpPr>
        <p:spPr>
          <a:xfrm>
            <a:off x="1577000" y="2401200"/>
            <a:ext cx="1837800" cy="938700"/>
          </a:xfrm>
          <a:prstGeom prst="rect">
            <a:avLst/>
          </a:prstGeom>
          <a:solidFill>
            <a:srgbClr val="6A6A6A"/>
          </a:solidFill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Fostering Academic Excellence for All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Curriculum &amp; Instruction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Signature Program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42"/>
          <p:cNvSpPr/>
          <p:nvPr/>
        </p:nvSpPr>
        <p:spPr>
          <a:xfrm>
            <a:off x="1577000" y="3616050"/>
            <a:ext cx="1837800" cy="780300"/>
          </a:xfrm>
          <a:prstGeom prst="rect">
            <a:avLst/>
          </a:prstGeom>
          <a:solidFill>
            <a:srgbClr val="006FA9"/>
          </a:solidFill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 Culture of Student Support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Whole Child &amp; Intervention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Personalized Learning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42"/>
          <p:cNvSpPr/>
          <p:nvPr/>
        </p:nvSpPr>
        <p:spPr>
          <a:xfrm>
            <a:off x="1577013" y="4643575"/>
            <a:ext cx="1837800" cy="780300"/>
          </a:xfrm>
          <a:prstGeom prst="rect">
            <a:avLst/>
          </a:prstGeom>
          <a:solidFill>
            <a:srgbClr val="DF6A35"/>
          </a:solidFill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Equipping &amp; Empowering Leaders &amp; Staff</a:t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4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4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2"/>
          <p:cNvSpPr/>
          <p:nvPr/>
        </p:nvSpPr>
        <p:spPr>
          <a:xfrm>
            <a:off x="1577013" y="5680663"/>
            <a:ext cx="1837800" cy="780300"/>
          </a:xfrm>
          <a:prstGeom prst="rect">
            <a:avLst/>
          </a:prstGeom>
          <a:solidFill>
            <a:srgbClr val="BF9000"/>
          </a:solidFill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Creating a System of School Support</a:t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4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Collective Action, Engagement &amp; Empowerment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2"/>
          <p:cNvSpPr/>
          <p:nvPr/>
        </p:nvSpPr>
        <p:spPr>
          <a:xfrm>
            <a:off x="3506997" y="5828424"/>
            <a:ext cx="2418900" cy="1246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 startAt="8"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Improve stakeholder knowledge of school data and how to assist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 startAt="8"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Provide support to students and stakeholders in need</a:t>
            </a:r>
            <a:endParaRPr b="1"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286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286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2"/>
          <p:cNvSpPr/>
          <p:nvPr/>
        </p:nvSpPr>
        <p:spPr>
          <a:xfrm>
            <a:off x="3491022" y="2357219"/>
            <a:ext cx="2418900" cy="1477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3"/>
          <p:cNvSpPr txBox="1"/>
          <p:nvPr/>
        </p:nvSpPr>
        <p:spPr>
          <a:xfrm>
            <a:off x="1575274" y="261258"/>
            <a:ext cx="6217066" cy="192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SzPts val="4500"/>
              <a:buFont typeface="Arial"/>
              <a:buNone/>
            </a:pPr>
            <a:r>
              <a:rPr b="1" lang="en-US" sz="4500">
                <a:solidFill>
                  <a:srgbClr val="D47B22"/>
                </a:solidFill>
                <a:latin typeface="Arial"/>
                <a:ea typeface="Arial"/>
                <a:cs typeface="Arial"/>
                <a:sym typeface="Arial"/>
              </a:rPr>
              <a:t>Strategic Plan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SzPts val="4500"/>
              <a:buFont typeface="Arial"/>
              <a:buNone/>
            </a:pPr>
            <a:r>
              <a:rPr b="1" lang="en-US" sz="4500">
                <a:solidFill>
                  <a:srgbClr val="D47B22"/>
                </a:solidFill>
                <a:latin typeface="Arial"/>
                <a:ea typeface="Arial"/>
                <a:cs typeface="Arial"/>
                <a:sym typeface="Arial"/>
              </a:rPr>
              <a:t>Priority Ranking</a:t>
            </a:r>
            <a:endParaRPr/>
          </a:p>
        </p:txBody>
      </p:sp>
      <p:sp>
        <p:nvSpPr>
          <p:cNvPr id="408" name="Google Shape;408;p43"/>
          <p:cNvSpPr txBox="1"/>
          <p:nvPr/>
        </p:nvSpPr>
        <p:spPr>
          <a:xfrm>
            <a:off x="1876513" y="2465996"/>
            <a:ext cx="561458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 Black"/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3"/>
          <p:cNvSpPr txBox="1"/>
          <p:nvPr/>
        </p:nvSpPr>
        <p:spPr>
          <a:xfrm>
            <a:off x="2537926" y="2188997"/>
            <a:ext cx="4546854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the school’s priorities from Higher to Lower</a:t>
            </a:r>
            <a:endParaRPr/>
          </a:p>
        </p:txBody>
      </p:sp>
      <p:sp>
        <p:nvSpPr>
          <p:cNvPr id="410" name="Google Shape;410;p43"/>
          <p:cNvSpPr txBox="1"/>
          <p:nvPr/>
        </p:nvSpPr>
        <p:spPr>
          <a:xfrm>
            <a:off x="2381737" y="2741599"/>
            <a:ext cx="5244254" cy="3285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1.Increase student phonic awareness and create early readers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 Increase student knowledge in numbers and operations domain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Increase student multiplication skills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4. Increase student attendance and decrease suspension rate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5.Increasing Teacher knowledge of Standards</a:t>
            </a:r>
            <a:r>
              <a:rPr b="1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 startAt="6"/>
            </a:pPr>
            <a:r>
              <a:rPr b="1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 Teacher knowledge of IB Program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 Improve stakeholder knowledge of school data and how to assist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9. Provide support to students and stakeholders in need</a:t>
            </a:r>
            <a:endParaRPr/>
          </a:p>
          <a:p>
            <a:pPr indent="-2794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EB Garamond"/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11" name="Google Shape;411;p43"/>
          <p:cNvSpPr/>
          <p:nvPr/>
        </p:nvSpPr>
        <p:spPr>
          <a:xfrm>
            <a:off x="1818487" y="2798064"/>
            <a:ext cx="377190" cy="265404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0A4C1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3"/>
          <p:cNvSpPr txBox="1"/>
          <p:nvPr/>
        </p:nvSpPr>
        <p:spPr>
          <a:xfrm>
            <a:off x="1719023" y="2554982"/>
            <a:ext cx="62068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83A9"/>
                </a:solidFill>
                <a:latin typeface="Arial"/>
                <a:ea typeface="Arial"/>
                <a:cs typeface="Arial"/>
                <a:sym typeface="Arial"/>
              </a:rPr>
              <a:t>Higher</a:t>
            </a:r>
            <a:endParaRPr/>
          </a:p>
        </p:txBody>
      </p:sp>
      <p:sp>
        <p:nvSpPr>
          <p:cNvPr id="413" name="Google Shape;413;p43"/>
          <p:cNvSpPr txBox="1"/>
          <p:nvPr/>
        </p:nvSpPr>
        <p:spPr>
          <a:xfrm>
            <a:off x="1737754" y="5452112"/>
            <a:ext cx="58407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83A9"/>
                </a:solidFill>
                <a:latin typeface="Arial"/>
                <a:ea typeface="Arial"/>
                <a:cs typeface="Arial"/>
                <a:sym typeface="Arial"/>
              </a:rPr>
              <a:t>Lower</a:t>
            </a:r>
            <a:endParaRPr/>
          </a:p>
        </p:txBody>
      </p:sp>
      <p:pic>
        <p:nvPicPr>
          <p:cNvPr id="414" name="Google Shape;41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4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20" name="Google Shape;420;p44"/>
          <p:cNvGrpSpPr/>
          <p:nvPr/>
        </p:nvGrpSpPr>
        <p:grpSpPr>
          <a:xfrm>
            <a:off x="3199387" y="3344167"/>
            <a:ext cx="8103612" cy="1461268"/>
            <a:chOff x="24387" y="613752"/>
            <a:chExt cx="8103612" cy="1461268"/>
          </a:xfrm>
        </p:grpSpPr>
        <p:sp>
          <p:nvSpPr>
            <p:cNvPr id="421" name="Google Shape;421;p44"/>
            <p:cNvSpPr/>
            <p:nvPr/>
          </p:nvSpPr>
          <p:spPr>
            <a:xfrm>
              <a:off x="24387" y="613752"/>
              <a:ext cx="2135187" cy="1461268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4"/>
            <p:cNvSpPr txBox="1"/>
            <p:nvPr/>
          </p:nvSpPr>
          <p:spPr>
            <a:xfrm>
              <a:off x="67186" y="656551"/>
              <a:ext cx="2049589" cy="1375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EB Garamond"/>
                <a:buNone/>
              </a:pPr>
              <a:r>
                <a:rPr lang="en-US" sz="18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2. Increase student knowledge of new math standards</a:t>
              </a:r>
              <a:endParaRPr/>
            </a:p>
          </p:txBody>
        </p:sp>
        <p:sp>
          <p:nvSpPr>
            <p:cNvPr id="423" name="Google Shape;423;p44"/>
            <p:cNvSpPr/>
            <p:nvPr/>
          </p:nvSpPr>
          <p:spPr>
            <a:xfrm>
              <a:off x="2374878" y="1079623"/>
              <a:ext cx="456443" cy="52952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8C0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4"/>
            <p:cNvSpPr txBox="1"/>
            <p:nvPr/>
          </p:nvSpPr>
          <p:spPr>
            <a:xfrm>
              <a:off x="2374878" y="1185528"/>
              <a:ext cx="319510" cy="317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EB Garamond"/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3020790" y="613752"/>
              <a:ext cx="2135187" cy="1461268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4"/>
            <p:cNvSpPr txBox="1"/>
            <p:nvPr/>
          </p:nvSpPr>
          <p:spPr>
            <a:xfrm>
              <a:off x="3063589" y="656551"/>
              <a:ext cx="2049589" cy="1375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EB Garamond"/>
                <a:buNone/>
              </a:pPr>
              <a:r>
                <a:rPr lang="en-US" sz="18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Increase student proficiency on Math assessments by 3%</a:t>
              </a: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65186" y="1079623"/>
              <a:ext cx="443522" cy="52952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8C0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4"/>
            <p:cNvSpPr txBox="1"/>
            <p:nvPr/>
          </p:nvSpPr>
          <p:spPr>
            <a:xfrm>
              <a:off x="5365186" y="1185528"/>
              <a:ext cx="310465" cy="317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EB Garamond"/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992812" y="613752"/>
              <a:ext cx="2135187" cy="1461268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4"/>
            <p:cNvSpPr txBox="1"/>
            <p:nvPr/>
          </p:nvSpPr>
          <p:spPr>
            <a:xfrm>
              <a:off x="6035611" y="656551"/>
              <a:ext cx="2049589" cy="1375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EB Garamond"/>
                <a:buNone/>
              </a:pPr>
              <a:r>
                <a:rPr lang="en-US" sz="18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Milestones and MAP Scores</a:t>
              </a:r>
              <a:endParaRPr/>
            </a:p>
          </p:txBody>
        </p:sp>
      </p:grpSp>
      <p:grpSp>
        <p:nvGrpSpPr>
          <p:cNvPr id="431" name="Google Shape;431;p44"/>
          <p:cNvGrpSpPr/>
          <p:nvPr/>
        </p:nvGrpSpPr>
        <p:grpSpPr>
          <a:xfrm>
            <a:off x="3206527" y="1759531"/>
            <a:ext cx="8113712" cy="1281112"/>
            <a:chOff x="7143" y="548375"/>
            <a:chExt cx="8113712" cy="1281112"/>
          </a:xfrm>
        </p:grpSpPr>
        <p:sp>
          <p:nvSpPr>
            <p:cNvPr id="432" name="Google Shape;432;p44"/>
            <p:cNvSpPr/>
            <p:nvPr/>
          </p:nvSpPr>
          <p:spPr>
            <a:xfrm>
              <a:off x="7143" y="548375"/>
              <a:ext cx="2135187" cy="1281112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4"/>
            <p:cNvSpPr txBox="1"/>
            <p:nvPr/>
          </p:nvSpPr>
          <p:spPr>
            <a:xfrm>
              <a:off x="44665" y="585897"/>
              <a:ext cx="2060143" cy="1206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None/>
              </a:pP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1.Increase student phonemic awareness and create early readers</a:t>
              </a:r>
              <a:endParaRPr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2355850" y="924168"/>
              <a:ext cx="452659" cy="52952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8C0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4"/>
            <p:cNvSpPr txBox="1"/>
            <p:nvPr/>
          </p:nvSpPr>
          <p:spPr>
            <a:xfrm>
              <a:off x="2355850" y="1030073"/>
              <a:ext cx="316861" cy="317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EB Garamond"/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2996406" y="548375"/>
              <a:ext cx="2135187" cy="1281112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4"/>
            <p:cNvSpPr txBox="1"/>
            <p:nvPr/>
          </p:nvSpPr>
          <p:spPr>
            <a:xfrm>
              <a:off x="3033928" y="585897"/>
              <a:ext cx="2060143" cy="1206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EB Garamond"/>
                <a:buNone/>
              </a:pPr>
              <a:r>
                <a:rPr lang="en-US" sz="18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Increase student proficiency on ELA assessments by 3%</a:t>
              </a:r>
              <a:endParaRPr/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345112" y="924168"/>
              <a:ext cx="452659" cy="52952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8C0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4"/>
            <p:cNvSpPr txBox="1"/>
            <p:nvPr/>
          </p:nvSpPr>
          <p:spPr>
            <a:xfrm>
              <a:off x="5345112" y="1030073"/>
              <a:ext cx="316861" cy="317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EB Garamond"/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40" name="Google Shape;440;p44"/>
            <p:cNvSpPr/>
            <p:nvPr/>
          </p:nvSpPr>
          <p:spPr>
            <a:xfrm>
              <a:off x="5985668" y="548375"/>
              <a:ext cx="2135187" cy="1281112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4"/>
            <p:cNvSpPr txBox="1"/>
            <p:nvPr/>
          </p:nvSpPr>
          <p:spPr>
            <a:xfrm>
              <a:off x="6023190" y="585897"/>
              <a:ext cx="2060143" cy="1206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EB Garamond"/>
                <a:buNone/>
              </a:pPr>
              <a:r>
                <a:rPr lang="en-US" sz="18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Milestones and MAP Scores</a:t>
              </a:r>
              <a:endParaRPr/>
            </a:p>
          </p:txBody>
        </p:sp>
      </p:grpSp>
      <p:grpSp>
        <p:nvGrpSpPr>
          <p:cNvPr id="442" name="Google Shape;442;p44"/>
          <p:cNvGrpSpPr/>
          <p:nvPr/>
        </p:nvGrpSpPr>
        <p:grpSpPr>
          <a:xfrm>
            <a:off x="3064447" y="5119684"/>
            <a:ext cx="8075590" cy="1281996"/>
            <a:chOff x="52409" y="559114"/>
            <a:chExt cx="8075590" cy="1281996"/>
          </a:xfrm>
        </p:grpSpPr>
        <p:sp>
          <p:nvSpPr>
            <p:cNvPr id="443" name="Google Shape;443;p44"/>
            <p:cNvSpPr/>
            <p:nvPr/>
          </p:nvSpPr>
          <p:spPr>
            <a:xfrm>
              <a:off x="52409" y="559998"/>
              <a:ext cx="2135187" cy="1281112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4"/>
            <p:cNvSpPr txBox="1"/>
            <p:nvPr/>
          </p:nvSpPr>
          <p:spPr>
            <a:xfrm>
              <a:off x="89931" y="597520"/>
              <a:ext cx="2060143" cy="1206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EB Garamond"/>
                <a:buNone/>
              </a:pPr>
              <a:r>
                <a:rPr lang="en-US" sz="21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Improve</a:t>
              </a:r>
              <a:r>
                <a:rPr lang="en-US" sz="21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student attendance </a:t>
              </a:r>
              <a:endParaRPr sz="2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 rot="-1029">
              <a:off x="2392062" y="935345"/>
              <a:ext cx="433466" cy="52952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8C0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4"/>
            <p:cNvSpPr txBox="1"/>
            <p:nvPr/>
          </p:nvSpPr>
          <p:spPr>
            <a:xfrm rot="-1029">
              <a:off x="2392062" y="1041269"/>
              <a:ext cx="303426" cy="317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EB Garamond"/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47" name="Google Shape;447;p44"/>
            <p:cNvSpPr/>
            <p:nvPr/>
          </p:nvSpPr>
          <p:spPr>
            <a:xfrm>
              <a:off x="3005459" y="559114"/>
              <a:ext cx="2135187" cy="1281112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4"/>
            <p:cNvSpPr txBox="1"/>
            <p:nvPr/>
          </p:nvSpPr>
          <p:spPr>
            <a:xfrm>
              <a:off x="3042981" y="596636"/>
              <a:ext cx="2060143" cy="1206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EB Garamond"/>
                <a:buNone/>
              </a:pPr>
              <a:r>
                <a:rPr lang="en-US" sz="21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Increase average attendance rate from 89% to 95%</a:t>
              </a:r>
              <a:endParaRPr/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5353688" y="934907"/>
              <a:ext cx="451647" cy="52952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8C0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4"/>
            <p:cNvSpPr txBox="1"/>
            <p:nvPr/>
          </p:nvSpPr>
          <p:spPr>
            <a:xfrm>
              <a:off x="5353688" y="1040812"/>
              <a:ext cx="316153" cy="317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EB Garamond"/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5992812" y="559114"/>
              <a:ext cx="2135187" cy="1281112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4"/>
            <p:cNvSpPr txBox="1"/>
            <p:nvPr/>
          </p:nvSpPr>
          <p:spPr>
            <a:xfrm>
              <a:off x="6030334" y="596636"/>
              <a:ext cx="2060143" cy="1206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EB Garamond"/>
                <a:buNone/>
              </a:pPr>
              <a:r>
                <a:rPr lang="en-US" sz="21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CCRPI Attendance Rate </a:t>
              </a:r>
              <a:endParaRPr/>
            </a:p>
          </p:txBody>
        </p:sp>
      </p:grpSp>
      <p:pic>
        <p:nvPicPr>
          <p:cNvPr descr="Diagram&#10;&#10;Description automatically generated" id="453" name="Google Shape;45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975" y="2855108"/>
            <a:ext cx="2364121" cy="2789132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44"/>
          <p:cNvSpPr txBox="1"/>
          <p:nvPr>
            <p:ph type="title"/>
          </p:nvPr>
        </p:nvSpPr>
        <p:spPr>
          <a:xfrm>
            <a:off x="163814" y="102870"/>
            <a:ext cx="93733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 Black"/>
              <a:buNone/>
            </a:pPr>
            <a:r>
              <a:rPr b="1" lang="en-US" sz="3600" cap="none">
                <a:solidFill>
                  <a:schemeClr val="dk2"/>
                </a:solidFill>
              </a:rPr>
              <a:t>CONNECTING THE</a:t>
            </a:r>
            <a:br>
              <a:rPr b="1" lang="en-US" sz="3600" cap="none">
                <a:solidFill>
                  <a:schemeClr val="dk2"/>
                </a:solidFill>
              </a:rPr>
            </a:br>
            <a:r>
              <a:rPr b="1" lang="en-US" sz="3600" cap="none">
                <a:solidFill>
                  <a:schemeClr val="dk2"/>
                </a:solidFill>
              </a:rPr>
              <a:t>STRATEGIC PLAN &amp; </a:t>
            </a:r>
            <a:br>
              <a:rPr b="1" lang="en-US" sz="3600" cap="none">
                <a:solidFill>
                  <a:schemeClr val="dk2"/>
                </a:solidFill>
              </a:rPr>
            </a:br>
            <a:r>
              <a:rPr b="1" lang="en-US" sz="3600" cap="none">
                <a:solidFill>
                  <a:schemeClr val="dk2"/>
                </a:solidFill>
              </a:rPr>
              <a:t>CONTINUOUS IMPROVEMENT PLAN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5"/>
          <p:cNvSpPr txBox="1"/>
          <p:nvPr>
            <p:ph type="title"/>
          </p:nvPr>
        </p:nvSpPr>
        <p:spPr>
          <a:xfrm>
            <a:off x="2895600" y="3150600"/>
            <a:ext cx="6400800" cy="161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DATA</a:t>
            </a:r>
            <a:br>
              <a:rPr lang="en-US"/>
            </a:br>
            <a:r>
              <a:rPr lang="en-US"/>
              <a:t>DISCUSSION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6"/>
          <p:cNvSpPr txBox="1"/>
          <p:nvPr>
            <p:ph idx="12" type="sldNum"/>
          </p:nvPr>
        </p:nvSpPr>
        <p:spPr>
          <a:xfrm>
            <a:off x="10945368" y="457200"/>
            <a:ext cx="987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5" name="Google Shape;465;p46"/>
          <p:cNvSpPr txBox="1"/>
          <p:nvPr/>
        </p:nvSpPr>
        <p:spPr>
          <a:xfrm>
            <a:off x="539496" y="445770"/>
            <a:ext cx="10671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SPRING </a:t>
            </a:r>
            <a: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ELA </a:t>
            </a:r>
            <a:r>
              <a:rPr b="1" lang="en-US" sz="4400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MAP RESULTS</a:t>
            </a:r>
            <a:endParaRPr/>
          </a:p>
        </p:txBody>
      </p:sp>
      <p:pic>
        <p:nvPicPr>
          <p:cNvPr id="466" name="Google Shape;46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6175"/>
            <a:ext cx="10960650" cy="549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7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2" name="Google Shape;472;p47"/>
          <p:cNvSpPr txBox="1"/>
          <p:nvPr/>
        </p:nvSpPr>
        <p:spPr>
          <a:xfrm>
            <a:off x="539496" y="445770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SPRING MATH MAP RESULTS</a:t>
            </a:r>
            <a:endParaRPr/>
          </a:p>
        </p:txBody>
      </p:sp>
      <p:pic>
        <p:nvPicPr>
          <p:cNvPr id="473" name="Google Shape;47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6275"/>
            <a:ext cx="11058150" cy="53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APS Colors">
      <a:dk1>
        <a:srgbClr val="000000"/>
      </a:dk1>
      <a:lt1>
        <a:srgbClr val="FFFFFF"/>
      </a:lt1>
      <a:dk2>
        <a:srgbClr val="0083A9"/>
      </a:dk2>
      <a:lt2>
        <a:srgbClr val="E7E6E6"/>
      </a:lt2>
      <a:accent1>
        <a:srgbClr val="0083A9"/>
      </a:accent1>
      <a:accent2>
        <a:srgbClr val="D47B22"/>
      </a:accent2>
      <a:accent3>
        <a:srgbClr val="F3CF45"/>
      </a:accent3>
      <a:accent4>
        <a:srgbClr val="159839"/>
      </a:accent4>
      <a:accent5>
        <a:srgbClr val="595B5D"/>
      </a:accent5>
      <a:accent6>
        <a:srgbClr val="A92A91"/>
      </a:accent6>
      <a:hlink>
        <a:srgbClr val="D47B22"/>
      </a:hlink>
      <a:folHlink>
        <a:srgbClr val="F3CF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hapesVTI">
  <a:themeElements>
    <a:clrScheme name="APS 5">
      <a:dk1>
        <a:srgbClr val="000000"/>
      </a:dk1>
      <a:lt1>
        <a:srgbClr val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A92A91"/>
      </a:accent3>
      <a:accent4>
        <a:srgbClr val="0083A9"/>
      </a:accent4>
      <a:accent5>
        <a:srgbClr val="A92A91"/>
      </a:accent5>
      <a:accent6>
        <a:srgbClr val="159839"/>
      </a:accent6>
      <a:hlink>
        <a:srgbClr val="D47B22"/>
      </a:hlink>
      <a:folHlink>
        <a:srgbClr val="1598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